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257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6" r:id="rId13"/>
    <p:sldId id="270" r:id="rId14"/>
    <p:sldId id="293" r:id="rId15"/>
    <p:sldId id="267" r:id="rId16"/>
    <p:sldId id="272" r:id="rId17"/>
    <p:sldId id="273" r:id="rId18"/>
    <p:sldId id="295" r:id="rId19"/>
    <p:sldId id="274" r:id="rId20"/>
    <p:sldId id="275" r:id="rId21"/>
    <p:sldId id="296" r:id="rId22"/>
    <p:sldId id="294" r:id="rId23"/>
    <p:sldId id="299" r:id="rId24"/>
    <p:sldId id="298" r:id="rId25"/>
    <p:sldId id="297" r:id="rId26"/>
    <p:sldId id="276" r:id="rId27"/>
    <p:sldId id="291" r:id="rId28"/>
    <p:sldId id="278" r:id="rId29"/>
    <p:sldId id="281" r:id="rId30"/>
    <p:sldId id="282" r:id="rId31"/>
  </p:sldIdLst>
  <p:sldSz cx="9144000" cy="5143500" type="screen16x9"/>
  <p:notesSz cx="6858000" cy="9144000"/>
  <p:embeddedFontLst>
    <p:embeddedFont>
      <p:font typeface="Roboto Slab" pitchFamily="2" charset="0"/>
      <p:regular r:id="rId33"/>
      <p:bold r:id="rId34"/>
    </p:embeddedFont>
    <p:embeddedFont>
      <p:font typeface="Roboto Slab Medium" pitchFamily="2" charset="0"/>
      <p:regular r:id="rId35"/>
      <p:bold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UF4ESMM/rzvO0XwCd64/VCW7g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EBD8"/>
    <a:srgbClr val="E9E9EF"/>
    <a:srgbClr val="C7E3E6"/>
    <a:srgbClr val="007382"/>
    <a:srgbClr val="BDF7FF"/>
    <a:srgbClr val="00A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3BA2E2-4CD9-458E-AFEC-C7AA3D20660B}">
  <a:tblStyle styleId="{1A3BA2E2-4CD9-458E-AFEC-C7AA3D20660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65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>
          <a:extLst>
            <a:ext uri="{FF2B5EF4-FFF2-40B4-BE49-F238E27FC236}">
              <a16:creationId xmlns:a16="http://schemas.microsoft.com/office/drawing/2014/main" id="{F87292AE-0CB7-E6AE-168D-D96525B14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>
            <a:extLst>
              <a:ext uri="{FF2B5EF4-FFF2-40B4-BE49-F238E27FC236}">
                <a16:creationId xmlns:a16="http://schemas.microsoft.com/office/drawing/2014/main" id="{9214A3D2-0F42-11F4-ED3D-3988A75561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:notes">
            <a:extLst>
              <a:ext uri="{FF2B5EF4-FFF2-40B4-BE49-F238E27FC236}">
                <a16:creationId xmlns:a16="http://schemas.microsoft.com/office/drawing/2014/main" id="{CE1FF5DE-4C12-F168-4158-F24C601D27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087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60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8850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981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>
          <a:extLst>
            <a:ext uri="{FF2B5EF4-FFF2-40B4-BE49-F238E27FC236}">
              <a16:creationId xmlns:a16="http://schemas.microsoft.com/office/drawing/2014/main" id="{B9DFC9E6-4405-17FA-9C91-F9934E2FD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>
            <a:extLst>
              <a:ext uri="{FF2B5EF4-FFF2-40B4-BE49-F238E27FC236}">
                <a16:creationId xmlns:a16="http://schemas.microsoft.com/office/drawing/2014/main" id="{D444EA73-F03A-266A-B8F5-9FBA3B7FD4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:notes">
            <a:extLst>
              <a:ext uri="{FF2B5EF4-FFF2-40B4-BE49-F238E27FC236}">
                <a16:creationId xmlns:a16="http://schemas.microsoft.com/office/drawing/2014/main" id="{6A544D36-21AC-1098-968F-D9883580CB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105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077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462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>
          <a:extLst>
            <a:ext uri="{FF2B5EF4-FFF2-40B4-BE49-F238E27FC236}">
              <a16:creationId xmlns:a16="http://schemas.microsoft.com/office/drawing/2014/main" id="{5C696BB2-310D-F427-EAC8-D47ACBE17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>
            <a:extLst>
              <a:ext uri="{FF2B5EF4-FFF2-40B4-BE49-F238E27FC236}">
                <a16:creationId xmlns:a16="http://schemas.microsoft.com/office/drawing/2014/main" id="{144F72A5-17E8-BF37-72FE-9469E2B3AD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:notes">
            <a:extLst>
              <a:ext uri="{FF2B5EF4-FFF2-40B4-BE49-F238E27FC236}">
                <a16:creationId xmlns:a16="http://schemas.microsoft.com/office/drawing/2014/main" id="{4A2024FB-2474-3124-2AD1-B3152F4276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68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/>
              <a:t>Anita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>
          <a:extLst>
            <a:ext uri="{FF2B5EF4-FFF2-40B4-BE49-F238E27FC236}">
              <a16:creationId xmlns:a16="http://schemas.microsoft.com/office/drawing/2014/main" id="{6C1F7FDB-5A8A-AD85-E856-ADB1A16B8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:notes">
            <a:extLst>
              <a:ext uri="{FF2B5EF4-FFF2-40B4-BE49-F238E27FC236}">
                <a16:creationId xmlns:a16="http://schemas.microsoft.com/office/drawing/2014/main" id="{5AF5E964-F584-10C0-81A4-86881EFBC8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20:notes">
            <a:extLst>
              <a:ext uri="{FF2B5EF4-FFF2-40B4-BE49-F238E27FC236}">
                <a16:creationId xmlns:a16="http://schemas.microsoft.com/office/drawing/2014/main" id="{35188F92-4486-F4BD-A487-77B2F8BBA6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215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>
          <a:extLst>
            <a:ext uri="{FF2B5EF4-FFF2-40B4-BE49-F238E27FC236}">
              <a16:creationId xmlns:a16="http://schemas.microsoft.com/office/drawing/2014/main" id="{AAD35118-F294-9401-D888-CB699BF68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>
            <a:extLst>
              <a:ext uri="{FF2B5EF4-FFF2-40B4-BE49-F238E27FC236}">
                <a16:creationId xmlns:a16="http://schemas.microsoft.com/office/drawing/2014/main" id="{EAE4AC6D-3B82-B04B-9FFB-3251AE2014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:notes">
            <a:extLst>
              <a:ext uri="{FF2B5EF4-FFF2-40B4-BE49-F238E27FC236}">
                <a16:creationId xmlns:a16="http://schemas.microsoft.com/office/drawing/2014/main" id="{B0E6269D-FABA-0429-11AF-0D314D531D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671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>
          <a:extLst>
            <a:ext uri="{FF2B5EF4-FFF2-40B4-BE49-F238E27FC236}">
              <a16:creationId xmlns:a16="http://schemas.microsoft.com/office/drawing/2014/main" id="{A4E15C3F-2230-1F57-EC9F-5E066FA32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>
            <a:extLst>
              <a:ext uri="{FF2B5EF4-FFF2-40B4-BE49-F238E27FC236}">
                <a16:creationId xmlns:a16="http://schemas.microsoft.com/office/drawing/2014/main" id="{363AB631-7637-9D39-3E0E-FED5F0D6F1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:notes">
            <a:extLst>
              <a:ext uri="{FF2B5EF4-FFF2-40B4-BE49-F238E27FC236}">
                <a16:creationId xmlns:a16="http://schemas.microsoft.com/office/drawing/2014/main" id="{454DA8B5-824F-C67D-2D71-BC0A39DCA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3829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34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391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70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1700184" y="1991849"/>
            <a:ext cx="5807402" cy="115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9"/>
          <p:cNvSpPr/>
          <p:nvPr/>
        </p:nvSpPr>
        <p:spPr>
          <a:xfrm>
            <a:off x="7337531" y="4630073"/>
            <a:ext cx="96301" cy="96001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9"/>
          <p:cNvSpPr/>
          <p:nvPr/>
        </p:nvSpPr>
        <p:spPr>
          <a:xfrm>
            <a:off x="7790243" y="4182400"/>
            <a:ext cx="96301" cy="96001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9"/>
          <p:cNvSpPr/>
          <p:nvPr/>
        </p:nvSpPr>
        <p:spPr>
          <a:xfrm>
            <a:off x="8893253" y="3333348"/>
            <a:ext cx="57601" cy="57601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9"/>
          <p:cNvSpPr/>
          <p:nvPr/>
        </p:nvSpPr>
        <p:spPr>
          <a:xfrm>
            <a:off x="8771301" y="4923775"/>
            <a:ext cx="96301" cy="96001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2386265" y="508134"/>
            <a:ext cx="96301" cy="96001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479459" y="2703979"/>
            <a:ext cx="96301" cy="96001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261539" y="643096"/>
            <a:ext cx="96301" cy="96001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507234" y="1080862"/>
            <a:ext cx="192601" cy="192301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8314018" y="3625322"/>
            <a:ext cx="144301" cy="144001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9"/>
          <p:cNvSpPr/>
          <p:nvPr/>
        </p:nvSpPr>
        <p:spPr>
          <a:xfrm>
            <a:off x="8882857" y="4186761"/>
            <a:ext cx="144301" cy="144001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9"/>
          <p:cNvSpPr/>
          <p:nvPr/>
        </p:nvSpPr>
        <p:spPr>
          <a:xfrm>
            <a:off x="158312" y="1596559"/>
            <a:ext cx="57602" cy="57601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9"/>
          <p:cNvSpPr/>
          <p:nvPr/>
        </p:nvSpPr>
        <p:spPr>
          <a:xfrm>
            <a:off x="1396482" y="226427"/>
            <a:ext cx="192601" cy="192301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9"/>
          <p:cNvSpPr/>
          <p:nvPr/>
        </p:nvSpPr>
        <p:spPr>
          <a:xfrm>
            <a:off x="617492" y="2000593"/>
            <a:ext cx="57601" cy="57601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3425273" y="387880"/>
            <a:ext cx="57601" cy="57601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9"/>
          <p:cNvSpPr/>
          <p:nvPr/>
        </p:nvSpPr>
        <p:spPr>
          <a:xfrm>
            <a:off x="8014028" y="4567546"/>
            <a:ext cx="192601" cy="192301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726292" y="4749851"/>
            <a:ext cx="379192" cy="36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Arial"/>
              <a:buNone/>
              <a:defRPr>
                <a:solidFill>
                  <a:srgbClr val="26323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Arial"/>
              <a:buNone/>
              <a:defRPr>
                <a:solidFill>
                  <a:srgbClr val="26323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Arial"/>
              <a:buNone/>
              <a:defRPr>
                <a:solidFill>
                  <a:srgbClr val="26323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Arial"/>
              <a:buNone/>
              <a:defRPr>
                <a:solidFill>
                  <a:srgbClr val="26323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Arial"/>
              <a:buNone/>
              <a:defRPr>
                <a:solidFill>
                  <a:srgbClr val="26323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Arial"/>
              <a:buNone/>
              <a:defRPr>
                <a:solidFill>
                  <a:srgbClr val="26323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Arial"/>
              <a:buNone/>
              <a:defRPr>
                <a:solidFill>
                  <a:srgbClr val="26323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Arial"/>
              <a:buNone/>
              <a:defRPr>
                <a:solidFill>
                  <a:srgbClr val="26323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300"/>
              <a:buFont typeface="Arial"/>
              <a:buNone/>
              <a:defRPr>
                <a:solidFill>
                  <a:srgbClr val="26323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3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786149" y="308120"/>
            <a:ext cx="7571701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786149" y="1261700"/>
            <a:ext cx="7571701" cy="357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◉"/>
              <a:defRPr sz="2400"/>
            </a:lvl3pPr>
            <a:lvl4pPr marL="1828800" lvl="3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573892" y="4749851"/>
            <a:ext cx="379192" cy="36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_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32"/>
          <p:cNvPicPr preferRelativeResize="0"/>
          <p:nvPr/>
        </p:nvPicPr>
        <p:blipFill rotWithShape="1">
          <a:blip r:embed="rId3">
            <a:alphaModFix/>
          </a:blip>
          <a:srcRect l="19" r="19"/>
          <a:stretch/>
        </p:blipFill>
        <p:spPr>
          <a:xfrm rot="10800000" flipH="1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1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37" name="Google Shape;37;p32"/>
          <p:cNvGrpSpPr/>
          <p:nvPr/>
        </p:nvGrpSpPr>
        <p:grpSpPr>
          <a:xfrm>
            <a:off x="3839645" y="782918"/>
            <a:ext cx="1464575" cy="1034223"/>
            <a:chOff x="0" y="0"/>
            <a:chExt cx="1464574" cy="1034222"/>
          </a:xfrm>
        </p:grpSpPr>
        <p:sp>
          <p:nvSpPr>
            <p:cNvPr id="38" name="Google Shape;38;p32"/>
            <p:cNvSpPr/>
            <p:nvPr/>
          </p:nvSpPr>
          <p:spPr>
            <a:xfrm>
              <a:off x="0" y="0"/>
              <a:ext cx="1464574" cy="1034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6000"/>
                <a:buFont typeface="Arial"/>
                <a:buNone/>
              </a:pPr>
              <a:r>
                <a:rPr lang="it-IT" sz="6000" b="1" i="0" u="none" strike="noStrike" cap="non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/>
            </a:p>
          </p:txBody>
        </p:sp>
        <p:sp>
          <p:nvSpPr>
            <p:cNvPr id="39" name="Google Shape;39;p32"/>
            <p:cNvSpPr/>
            <p:nvPr/>
          </p:nvSpPr>
          <p:spPr>
            <a:xfrm>
              <a:off x="323265" y="22807"/>
              <a:ext cx="818043" cy="819901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2"/>
            <p:cNvSpPr/>
            <p:nvPr/>
          </p:nvSpPr>
          <p:spPr>
            <a:xfrm>
              <a:off x="446959" y="146782"/>
              <a:ext cx="570655" cy="571951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1" name="Google Shape;41;p32"/>
          <p:cNvCxnSpPr/>
          <p:nvPr/>
        </p:nvCxnSpPr>
        <p:spPr>
          <a:xfrm>
            <a:off x="3750510" y="390296"/>
            <a:ext cx="532201" cy="53550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32"/>
          <p:cNvCxnSpPr/>
          <p:nvPr/>
        </p:nvCxnSpPr>
        <p:spPr>
          <a:xfrm rot="10800000">
            <a:off x="4362902" y="436124"/>
            <a:ext cx="209101" cy="369601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32"/>
          <p:cNvCxnSpPr/>
          <p:nvPr/>
        </p:nvCxnSpPr>
        <p:spPr>
          <a:xfrm rot="10800000" flipH="1">
            <a:off x="4704509" y="351930"/>
            <a:ext cx="347101" cy="474601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4382317" y="4749844"/>
            <a:ext cx="379192" cy="36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>
  <p:cSld name="TITLE_ONLY 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786149" y="308120"/>
            <a:ext cx="7571701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573892" y="4749851"/>
            <a:ext cx="379192" cy="36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685800" y="841771"/>
            <a:ext cx="7772400" cy="17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Roboto Slab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1"/>
          </p:nvPr>
        </p:nvSpPr>
        <p:spPr>
          <a:xfrm>
            <a:off x="1143000" y="2701527"/>
            <a:ext cx="6858000" cy="124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Arial"/>
              <a:buNone/>
              <a:defRPr sz="1800"/>
            </a:lvl1pPr>
            <a:lvl2pPr marL="914400" lvl="1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Arial"/>
              <a:buNone/>
              <a:defRPr sz="1800"/>
            </a:lvl2pPr>
            <a:lvl3pPr marL="1371600" lvl="2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Arial"/>
              <a:buNone/>
              <a:defRPr sz="1800"/>
            </a:lvl3pPr>
            <a:lvl4pPr marL="1828800" lvl="3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Arial"/>
              <a:buNone/>
              <a:defRPr sz="1800"/>
            </a:lvl4pPr>
            <a:lvl5pPr marL="2286000" lvl="4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Arial"/>
              <a:buNone/>
              <a:defRPr sz="1800"/>
            </a:lvl5pPr>
            <a:lvl6pPr marL="274320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sldNum" idx="12"/>
          </p:nvPr>
        </p:nvSpPr>
        <p:spPr>
          <a:xfrm>
            <a:off x="8573892" y="4749851"/>
            <a:ext cx="379192" cy="36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573892" y="4749851"/>
            <a:ext cx="379192" cy="20005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00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1"/>
          <p:cNvSpPr txBox="1">
            <a:spLocks noGrp="1"/>
          </p:cNvSpPr>
          <p:nvPr>
            <p:ph type="sldNum" idx="12"/>
          </p:nvPr>
        </p:nvSpPr>
        <p:spPr>
          <a:xfrm>
            <a:off x="8803569" y="4866664"/>
            <a:ext cx="297001" cy="22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300" rIns="0" bIns="443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712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712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712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712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712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712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712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712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712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83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786149" y="308120"/>
            <a:ext cx="7571701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sldNum" idx="12"/>
          </p:nvPr>
        </p:nvSpPr>
        <p:spPr>
          <a:xfrm>
            <a:off x="8573892" y="4749851"/>
            <a:ext cx="379192" cy="36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◎"/>
              <a:defRPr sz="30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○"/>
              <a:defRPr sz="30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◉"/>
              <a:defRPr sz="30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○"/>
              <a:defRPr sz="30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■"/>
              <a:defRPr sz="30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○"/>
              <a:defRPr sz="30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Arial"/>
              <a:buChar char="■"/>
              <a:defRPr sz="30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hyperlink" Target="https://integraltranspersonallife.com/chi-siam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28.pn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http://www.empatikacuoremente.co/" TargetMode="Externa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patikacuoremente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62.png"/><Relationship Id="rId10" Type="http://schemas.openxmlformats.org/officeDocument/2006/relationships/hyperlink" Target="mailto:carlo.aguzzi@empatikacuoremente.com" TargetMode="External"/><Relationship Id="rId4" Type="http://schemas.openxmlformats.org/officeDocument/2006/relationships/hyperlink" Target="https://www.linkedin.com/company/empatikacuoremente" TargetMode="External"/><Relationship Id="rId9" Type="http://schemas.openxmlformats.org/officeDocument/2006/relationships/hyperlink" Target="mailto:federico.ferriani@empatikacuorement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title"/>
          </p:nvPr>
        </p:nvSpPr>
        <p:spPr>
          <a:xfrm>
            <a:off x="1631154" y="472611"/>
            <a:ext cx="6067315" cy="159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Slab"/>
              <a:buNone/>
            </a:pPr>
            <a:r>
              <a:rPr lang="it-IT" sz="6000" dirty="0"/>
              <a:t>Empatika</a:t>
            </a:r>
            <a:endParaRPr dirty="0">
              <a:solidFill>
                <a:srgbClr val="A2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oboto Slab"/>
              <a:buNone/>
            </a:pPr>
            <a:r>
              <a:rPr lang="it-IT" sz="1500" dirty="0"/>
              <a:t>C u o r e   </a:t>
            </a:r>
            <a:r>
              <a:rPr lang="it-IT" sz="1500" dirty="0" err="1"/>
              <a:t>e</a:t>
            </a:r>
            <a:r>
              <a:rPr lang="it-IT" sz="1500" dirty="0"/>
              <a:t>   M e n t e</a:t>
            </a:r>
            <a:endParaRPr dirty="0"/>
          </a:p>
        </p:txBody>
      </p:sp>
      <p:pic>
        <p:nvPicPr>
          <p:cNvPr id="3" name="Google Shape;65;p2" descr="Immagine che contiene testo, pallacanestro, gara di atletica, sport&#10;&#10;Descrizione generata automaticamente">
            <a:extLst>
              <a:ext uri="{FF2B5EF4-FFF2-40B4-BE49-F238E27FC236}">
                <a16:creationId xmlns:a16="http://schemas.microsoft.com/office/drawing/2014/main" id="{51E86FE4-8A83-389C-DB91-AB74443EB21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8035" y="2120453"/>
            <a:ext cx="1313553" cy="13135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A8A5F1-1A68-F726-7692-2056E7C56250}"/>
              </a:ext>
            </a:extLst>
          </p:cNvPr>
          <p:cNvSpPr txBox="1"/>
          <p:nvPr/>
        </p:nvSpPr>
        <p:spPr>
          <a:xfrm>
            <a:off x="3401090" y="3625234"/>
            <a:ext cx="2527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Il </a:t>
            </a:r>
            <a:r>
              <a:rPr lang="it-IT" sz="1800" b="1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benessere per tutti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0301F22-C29A-1FAD-C09D-0732D4C7830A}"/>
              </a:ext>
            </a:extLst>
          </p:cNvPr>
          <p:cNvSpPr txBox="1"/>
          <p:nvPr/>
        </p:nvSpPr>
        <p:spPr>
          <a:xfrm>
            <a:off x="179797" y="4813444"/>
            <a:ext cx="1803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chemeClr val="accent1"/>
                </a:solidFill>
                <a:latin typeface="Roboto Slab"/>
                <a:ea typeface="Roboto Slab"/>
                <a:cs typeface="Roboto Slab"/>
              </a:defRPr>
            </a:lvl1pPr>
          </a:lstStyle>
          <a:p>
            <a:r>
              <a:rPr lang="it-IT" sz="1200" b="0" dirty="0"/>
              <a:t>27.10.2025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/>
        </p:nvSpPr>
        <p:spPr>
          <a:xfrm>
            <a:off x="145442" y="311983"/>
            <a:ext cx="64736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</a:pPr>
            <a:r>
              <a:rPr lang="it-IT" sz="2000" b="0" i="0" u="none" strike="noStrike" cap="none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ITI approva i contenuti Empatika</a:t>
            </a:r>
            <a:endParaRPr sz="2000" b="0" i="0" u="none" strike="noStrike" cap="none" dirty="0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159129" y="921931"/>
            <a:ext cx="51675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La qualità dei video, podcast, articoli e tecniche realizzati da Empatika è un valore centrale per assicurare all’utente un percorso di auto-aiuto fondato su contenuti garantiti.</a:t>
            </a:r>
            <a:endParaRPr sz="1200"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1C1C1C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ITI</a:t>
            </a:r>
            <a:r>
              <a:rPr lang="it-IT" sz="12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, </a:t>
            </a:r>
            <a:r>
              <a:rPr lang="it-IT" sz="12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Integral </a:t>
            </a:r>
            <a:r>
              <a:rPr lang="it-IT" sz="1200" b="1" i="0" u="none" strike="noStrike" cap="none" dirty="0" err="1">
                <a:solidFill>
                  <a:srgbClr val="1C1C1C"/>
                </a:solidFill>
                <a:latin typeface="Thaoma"/>
                <a:sym typeface="Arial"/>
              </a:rPr>
              <a:t>Transpersonal</a:t>
            </a:r>
            <a:r>
              <a:rPr lang="it-IT" sz="12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 Institute </a:t>
            </a:r>
            <a:r>
              <a:rPr lang="it-IT" sz="12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di Milano, </a:t>
            </a:r>
            <a:r>
              <a:rPr lang="it-IT" sz="12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approva i contenuti di piattaforma di Empatika riconoscendone validità e approccio scientifico</a:t>
            </a:r>
            <a:r>
              <a:rPr lang="it-IT" sz="12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.</a:t>
            </a:r>
            <a:endParaRPr sz="1200"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1C1C1C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Per questo </a:t>
            </a:r>
            <a:r>
              <a:rPr lang="it-IT" sz="12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ITI consente ad Empatika l’uso del proprio marchio sui materiali di comunicazione</a:t>
            </a:r>
            <a:r>
              <a:rPr lang="it-IT" sz="12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: </a:t>
            </a:r>
            <a:endParaRPr sz="12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</p:txBody>
      </p:sp>
      <p:cxnSp>
        <p:nvCxnSpPr>
          <p:cNvPr id="194" name="Google Shape;194;p9"/>
          <p:cNvCxnSpPr/>
          <p:nvPr/>
        </p:nvCxnSpPr>
        <p:spPr>
          <a:xfrm rot="10800000">
            <a:off x="5669087" y="664800"/>
            <a:ext cx="14700" cy="3813900"/>
          </a:xfrm>
          <a:prstGeom prst="straightConnector1">
            <a:avLst/>
          </a:prstGeom>
          <a:noFill/>
          <a:ln w="12700" cap="flat" cmpd="sng">
            <a:solidFill>
              <a:srgbClr val="007382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1242" y="685064"/>
            <a:ext cx="2648081" cy="51522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6090459" y="1273333"/>
            <a:ext cx="28282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40 anni di storia, una rete in 35 paesi nel Mondo e su tutto il territorio Italiano.</a:t>
            </a:r>
            <a:endParaRPr dirty="0">
              <a:latin typeface="Thaoma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6205032" y="4210772"/>
            <a:ext cx="259910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900"/>
              <a:buFont typeface="Arial"/>
              <a:buNone/>
            </a:pPr>
            <a:r>
              <a:rPr lang="it-IT" sz="900" b="0" i="0" u="sng" strike="noStrike" cap="none" dirty="0">
                <a:solidFill>
                  <a:srgbClr val="263238"/>
                </a:solidFill>
                <a:latin typeface="Thaoma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https://integraltranspersonallife.com/chi-siamo/</a:t>
            </a:r>
            <a:r>
              <a:rPr lang="it-IT" sz="9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 </a:t>
            </a:r>
            <a:endParaRPr dirty="0">
              <a:latin typeface="Thaoma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5835154" y="1673443"/>
            <a:ext cx="316340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900"/>
              <a:buFont typeface="Arial"/>
              <a:buNone/>
            </a:pPr>
            <a:r>
              <a:rPr lang="it-IT" sz="9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ITI è l’unica Scuola di Formazione in Psicoterapia Transpersonale in Italia, riconosciuta MIUR (Ministero dell’Istruzione e del Merito).</a:t>
            </a:r>
            <a:endParaRPr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1C1C1C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900"/>
              <a:buFont typeface="Arial"/>
              <a:buNone/>
            </a:pPr>
            <a:r>
              <a:rPr lang="it-IT" sz="9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I percorsi di formazione e percorsi evolutivi applicano la metodologia </a:t>
            </a:r>
            <a:r>
              <a:rPr lang="it-IT" sz="900" b="0" i="0" u="none" strike="noStrike" cap="none" dirty="0" err="1">
                <a:solidFill>
                  <a:srgbClr val="1C1C1C"/>
                </a:solidFill>
                <a:latin typeface="Thaoma"/>
                <a:sym typeface="Arial"/>
              </a:rPr>
              <a:t>Biotransenergetica</a:t>
            </a:r>
            <a:r>
              <a:rPr lang="it-IT" sz="9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, BTE dal 1982.</a:t>
            </a:r>
            <a:endParaRPr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1C1C1C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900"/>
              <a:buFont typeface="Arial"/>
              <a:buNone/>
            </a:pPr>
            <a:r>
              <a:rPr lang="it-IT" sz="9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La BTE è un modello operativo di relazione di aiuto e di crescita personale che offre strumenti pratici per ottenere una padronanza di ogni esperienza a livello fisico, energetico, emotivo, mentale, spirituale. Suo intento è quello di portare armonia ed equilibrio in ogni condizione disarmonica ponendo l’attenzione al dinamismo della coscienza e cogliendo gli aspetti di trasformazione e di rinnovamento dietro ogni processo di sofferenza.</a:t>
            </a:r>
            <a:endParaRPr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1C1C1C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900"/>
              <a:buFont typeface="Arial"/>
              <a:buNone/>
            </a:pPr>
            <a:r>
              <a:rPr lang="it-IT" sz="9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ITI è stata fondata da Pier Luigi Lattuada, Medico, Psicologo e Psicoterapeuta.</a:t>
            </a:r>
            <a:endParaRPr dirty="0">
              <a:latin typeface="Thaoma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9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5531" y="2701036"/>
            <a:ext cx="1926891" cy="199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5628" y="3277230"/>
            <a:ext cx="238339" cy="2383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5E8143EF-0C44-6EC3-794F-E472B9E97B15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"/>
          <p:cNvSpPr/>
          <p:nvPr/>
        </p:nvSpPr>
        <p:spPr>
          <a:xfrm>
            <a:off x="1230141" y="1982755"/>
            <a:ext cx="6683717" cy="8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Slab"/>
              <a:buNone/>
            </a:pPr>
            <a:r>
              <a:rPr lang="it-IT" sz="4000" b="0" i="0" u="none" strike="noStrike" cap="none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Empatika per l’Azienda</a:t>
            </a:r>
            <a:endParaRPr sz="4000" b="0" i="0" u="none" strike="noStrike" cap="none" dirty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0" name="Google Shape;390;p16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6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6813B174-9C39-5849-5B59-1ABC0EF6B346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fld id="{B6F15528-21DE-4FAA-801E-634DDDAF4B2B}" type="slidenum">
              <a:rPr lang="it-IT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21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/>
          <p:nvPr/>
        </p:nvSpPr>
        <p:spPr>
          <a:xfrm>
            <a:off x="160799" y="2773605"/>
            <a:ext cx="2048552" cy="13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1. IL BENESSERE PER TUTTI – CONTENUTI DIGITALI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Mettiamo a disposizione degli utenti contenuti digitali organizzati in percorsi di auto-aiuto.</a:t>
            </a:r>
            <a:endParaRPr sz="1400" b="0" i="0" u="none" strike="noStrike" cap="none" dirty="0">
              <a:solidFill>
                <a:srgbClr val="2632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190915" y="1207901"/>
            <a:ext cx="2763902" cy="153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2. I VIDEO-INCONTRI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L’utente ha la possibilità di accedere a Percorsi con un professionista del Team Empatika. </a:t>
            </a:r>
            <a:r>
              <a:rPr lang="it-IT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percorso è preceduto da un «</a:t>
            </a:r>
            <a:r>
              <a:rPr lang="it-IT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</a:t>
            </a:r>
            <a:r>
              <a:rPr lang="it-IT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con uno psicologo Empatika, per approfondire le tematiche col paziente e scegliere il miglior Professionista per il successivo percorso.</a:t>
            </a:r>
            <a:endParaRPr sz="1400" b="0" i="0" u="none" strike="noStrike" cap="none" dirty="0">
              <a:solidFill>
                <a:srgbClr val="2632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18" name="Google Shape;218;p11"/>
          <p:cNvSpPr/>
          <p:nvPr/>
        </p:nvSpPr>
        <p:spPr>
          <a:xfrm rot="10800000" flipH="1">
            <a:off x="1902574" y="3041087"/>
            <a:ext cx="6098427" cy="1268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7280" y="21600"/>
                </a:lnTo>
                <a:lnTo>
                  <a:pt x="4320" y="21600"/>
                </a:lnTo>
                <a:close/>
              </a:path>
            </a:pathLst>
          </a:custGeom>
          <a:solidFill>
            <a:srgbClr val="CFE2F3"/>
          </a:solidFill>
          <a:ln w="9525" cap="flat" cmpd="sng">
            <a:solidFill>
              <a:srgbClr val="CFE2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3200974" y="923251"/>
            <a:ext cx="3517501" cy="2022495"/>
          </a:xfrm>
          <a:prstGeom prst="triangle">
            <a:avLst>
              <a:gd name="adj" fmla="val 50000"/>
            </a:avLst>
          </a:prstGeom>
          <a:solidFill>
            <a:srgbClr val="D9D2E9"/>
          </a:solidFill>
          <a:ln w="9525" cap="flat" cmpd="sng">
            <a:solidFill>
              <a:srgbClr val="D9D2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2886286" y="3194093"/>
            <a:ext cx="4088379" cy="83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CONTENUTI DIGITALI DI AUTO-AIUTO</a:t>
            </a:r>
            <a:endParaRPr sz="1000" b="0" i="0" u="none" strike="noStrike" cap="none" dirty="0">
              <a:solidFill>
                <a:srgbClr val="2632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-IT" sz="800" b="1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Podcast</a:t>
            </a:r>
            <a:r>
              <a:rPr lang="it-IT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it-IT" sz="800" b="1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video, articoli, tecniche e musica </a:t>
            </a:r>
            <a:r>
              <a:rPr lang="it-IT" sz="80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per essere guidati in un percorso autonomo e accessibile 24/24 da smartphone, tablet e Pc.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-IT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contenuti della piattaforma Empatika trattano tematiche quali </a:t>
            </a:r>
            <a:r>
              <a:rPr lang="it-IT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stress, relazioni, comunicazione, ansia, </a:t>
            </a:r>
            <a:r>
              <a:rPr lang="it-IT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 professionale, </a:t>
            </a:r>
            <a:r>
              <a:rPr lang="it-IT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nutrizione, sessualità, e molto altro.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3583452" y="1904770"/>
            <a:ext cx="2694046" cy="98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PERCORSI E SEDUTE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CON PROFESSIONISTI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-IT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Accesso al miglior Psicologo, Psicoterapeuta o Nutrizionista per trattare in una seduta o in un percorso le tematiche personali e/o professionali</a:t>
            </a:r>
            <a:r>
              <a:rPr lang="it-IT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per ritrovare l’equilibrio.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6464011" y="1014518"/>
            <a:ext cx="2581201" cy="170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1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3. BENESSERE CUSTOM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Per l’azienda o l’organizzazione che ha la necessità di intervenire in modo specifico e custom sui propri dipendenti. Analisi di clima, formazione, webinar ad hoc, contenuti personalizzati in piattaforma, per un intervento ad hoc sulla propria popolazione aziendale.</a:t>
            </a:r>
            <a:endParaRPr sz="1400" b="0" i="0" u="none" strike="noStrike" cap="none" dirty="0">
              <a:solidFill>
                <a:srgbClr val="2632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2209351" y="2810620"/>
            <a:ext cx="4854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1.</a:t>
            </a: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Google Shape;225;p11"/>
          <p:cNvSpPr/>
          <p:nvPr/>
        </p:nvSpPr>
        <p:spPr>
          <a:xfrm>
            <a:off x="4071258" y="784981"/>
            <a:ext cx="48543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3.</a:t>
            </a: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3172355" y="1797089"/>
            <a:ext cx="48543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3976580" y="1875150"/>
            <a:ext cx="2303145" cy="4572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4072148" y="853596"/>
            <a:ext cx="1732752" cy="1025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10598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AD4D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4249720" y="1415369"/>
            <a:ext cx="142000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CONSULENZA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it-IT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Soluzioni custom: </a:t>
            </a:r>
            <a:r>
              <a:rPr lang="it-IT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consulenza e </a:t>
            </a:r>
            <a:r>
              <a:rPr lang="it-IT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contenuti ad hoc</a:t>
            </a:r>
            <a:endParaRPr sz="8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1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3;p12">
            <a:extLst>
              <a:ext uri="{FF2B5EF4-FFF2-40B4-BE49-F238E27FC236}">
                <a16:creationId xmlns:a16="http://schemas.microsoft.com/office/drawing/2014/main" id="{7C5D9461-FACF-6D28-146A-0236BFF8BB7A}"/>
              </a:ext>
            </a:extLst>
          </p:cNvPr>
          <p:cNvSpPr txBox="1">
            <a:spLocks/>
          </p:cNvSpPr>
          <p:nvPr/>
        </p:nvSpPr>
        <p:spPr>
          <a:xfrm>
            <a:off x="174329" y="46060"/>
            <a:ext cx="87174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>
              <a:buSzPct val="100000"/>
            </a:pPr>
            <a:r>
              <a:rPr lang="it-IT" dirty="0"/>
              <a:t>Empatika: 3 livelli di servizio per il benessere delle tue persone in Azienda</a:t>
            </a: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0B54207B-D10B-2A51-25F8-05DB06F296DA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fld id="{B6F15528-21DE-4FAA-801E-634DDDAF4B2B}" type="slidenum">
              <a:rPr lang="it-IT"/>
              <a:pPr/>
              <a:t>12</a:t>
            </a:fld>
            <a:endParaRPr lang="it-IT" dirty="0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"/>
          <p:cNvSpPr txBox="1"/>
          <p:nvPr/>
        </p:nvSpPr>
        <p:spPr>
          <a:xfrm>
            <a:off x="666348" y="3367127"/>
            <a:ext cx="3029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Report</a:t>
            </a:r>
            <a:r>
              <a:rPr lang="it-IT" sz="1200" b="0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aggregato</a:t>
            </a:r>
            <a:r>
              <a:rPr lang="it-IT" sz="1200" b="0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 sui livelli di miglioramento del benessere complessivo dei dipendenti</a:t>
            </a:r>
            <a:endParaRPr sz="1200" b="0" i="0" u="none" strike="noStrike" cap="none">
              <a:solidFill>
                <a:srgbClr val="000000"/>
              </a:solidFill>
              <a:latin typeface="Thaoma"/>
              <a:sym typeface="Arial"/>
            </a:endParaRPr>
          </a:p>
        </p:txBody>
      </p:sp>
      <p:sp>
        <p:nvSpPr>
          <p:cNvPr id="348" name="Google Shape;348;p15"/>
          <p:cNvSpPr txBox="1"/>
          <p:nvPr/>
        </p:nvSpPr>
        <p:spPr>
          <a:xfrm>
            <a:off x="4614861" y="2897503"/>
            <a:ext cx="29787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Slab"/>
              <a:buNone/>
            </a:pPr>
            <a:r>
              <a:rPr lang="it-IT" sz="1200" b="1" i="0" u="none" strike="noStrike" cap="none">
                <a:solidFill>
                  <a:schemeClr val="dk1"/>
                </a:solidFill>
                <a:latin typeface="Thaoma"/>
                <a:sym typeface="Arial"/>
              </a:rPr>
              <a:t>Flessibile </a:t>
            </a:r>
            <a:r>
              <a:rPr lang="it-IT" sz="1200" b="0" i="0" u="none" strike="noStrike" cap="none">
                <a:solidFill>
                  <a:schemeClr val="dk1"/>
                </a:solidFill>
                <a:latin typeface="Thaoma"/>
                <a:sym typeface="Arial"/>
              </a:rPr>
              <a:t>per adattarsi alle esigenze e alle fasce orarie degli </a:t>
            </a:r>
            <a:r>
              <a:rPr lang="it-IT" sz="1200" b="0" i="0" u="none" strike="noStrike" cap="none">
                <a:solidFill>
                  <a:srgbClr val="212121"/>
                </a:solidFill>
                <a:latin typeface="Thaoma"/>
                <a:sym typeface="Arial"/>
              </a:rPr>
              <a:t>utenti</a:t>
            </a:r>
            <a:endParaRPr sz="1200" b="0" i="0" u="none" strike="noStrike" cap="none">
              <a:solidFill>
                <a:srgbClr val="212121"/>
              </a:solidFill>
              <a:latin typeface="Thaoma"/>
              <a:sym typeface="Arial"/>
            </a:endParaRPr>
          </a:p>
        </p:txBody>
      </p:sp>
      <p:sp>
        <p:nvSpPr>
          <p:cNvPr id="349" name="Google Shape;349;p15"/>
          <p:cNvSpPr txBox="1"/>
          <p:nvPr/>
        </p:nvSpPr>
        <p:spPr>
          <a:xfrm>
            <a:off x="4614861" y="2411874"/>
            <a:ext cx="30297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Roboto Slab"/>
              <a:buNone/>
            </a:pPr>
            <a:r>
              <a:rPr lang="it-IT" sz="1200" b="1" i="0" u="none" strike="noStrike" cap="none">
                <a:solidFill>
                  <a:srgbClr val="212121"/>
                </a:solidFill>
                <a:latin typeface="Thaoma"/>
                <a:sym typeface="Arial"/>
              </a:rPr>
              <a:t>100% Privacy Compliant </a:t>
            </a:r>
            <a:endParaRPr sz="1200" b="1" i="0" u="none" strike="noStrike" cap="none">
              <a:solidFill>
                <a:srgbClr val="212121"/>
              </a:solidFill>
              <a:latin typeface="Thaoma"/>
              <a:sym typeface="Arial"/>
            </a:endParaRPr>
          </a:p>
        </p:txBody>
      </p:sp>
      <p:sp>
        <p:nvSpPr>
          <p:cNvPr id="350" name="Google Shape;350;p15"/>
          <p:cNvSpPr txBox="1">
            <a:spLocks noGrp="1"/>
          </p:cNvSpPr>
          <p:nvPr>
            <p:ph type="title"/>
          </p:nvPr>
        </p:nvSpPr>
        <p:spPr>
          <a:xfrm>
            <a:off x="124452" y="-29987"/>
            <a:ext cx="6944167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it-IT" dirty="0"/>
              <a:t>Benefici per l’Azienda e per i propri dipendenti</a:t>
            </a:r>
            <a:endParaRPr dirty="0"/>
          </a:p>
        </p:txBody>
      </p:sp>
      <p:sp>
        <p:nvSpPr>
          <p:cNvPr id="352" name="Google Shape;352;p15"/>
          <p:cNvSpPr txBox="1"/>
          <p:nvPr/>
        </p:nvSpPr>
        <p:spPr>
          <a:xfrm>
            <a:off x="666348" y="1875925"/>
            <a:ext cx="2779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Aumento della produttività</a:t>
            </a:r>
            <a:r>
              <a:rPr lang="it-IT" sz="1200" b="0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 aziendale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grazie a dipendenti più sereni</a:t>
            </a:r>
            <a:endParaRPr sz="1200" b="0" i="0" u="none" strike="noStrike" cap="none">
              <a:solidFill>
                <a:srgbClr val="000000"/>
              </a:solidFill>
              <a:latin typeface="Thaoma"/>
              <a:sym typeface="Arial"/>
            </a:endParaRPr>
          </a:p>
        </p:txBody>
      </p:sp>
      <p:sp>
        <p:nvSpPr>
          <p:cNvPr id="353" name="Google Shape;353;p15"/>
          <p:cNvSpPr txBox="1"/>
          <p:nvPr/>
        </p:nvSpPr>
        <p:spPr>
          <a:xfrm>
            <a:off x="666348" y="2441164"/>
            <a:ext cx="2573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Rafforzamento della fiducia </a:t>
            </a:r>
            <a:r>
              <a:rPr lang="it-IT" sz="1200" b="0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tra dipendenti e azienda e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allineamento ai valori di Sostenibilità Sociale di Impresa</a:t>
            </a:r>
            <a:endParaRPr sz="1200" b="0" i="0" u="none" strike="noStrike" cap="none">
              <a:solidFill>
                <a:srgbClr val="000000"/>
              </a:solidFill>
              <a:latin typeface="Thaoma"/>
              <a:sym typeface="Arial"/>
            </a:endParaRPr>
          </a:p>
        </p:txBody>
      </p:sp>
      <p:pic>
        <p:nvPicPr>
          <p:cNvPr id="354" name="Google Shape;354;p15" descr="Crescita aziendale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453" y="1886717"/>
            <a:ext cx="468444" cy="44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5" descr="Badge Segno di spunta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15" y="2558096"/>
            <a:ext cx="468444" cy="44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5" descr="Elenco di controll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29" y="3407976"/>
            <a:ext cx="468444" cy="44013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5"/>
          <p:cNvSpPr txBox="1"/>
          <p:nvPr/>
        </p:nvSpPr>
        <p:spPr>
          <a:xfrm>
            <a:off x="666348" y="1218463"/>
            <a:ext cx="277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Miglioramento del clima aziendale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, della </a:t>
            </a:r>
            <a:r>
              <a:rPr lang="it-IT" sz="1200" b="1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retention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dei dipendenti e </a:t>
            </a: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dell’</a:t>
            </a:r>
            <a:r>
              <a:rPr lang="it-IT" sz="1200" b="1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attraction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di nuovi candidati</a:t>
            </a: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</p:txBody>
      </p:sp>
      <p:pic>
        <p:nvPicPr>
          <p:cNvPr id="358" name="Google Shape;35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1116938"/>
            <a:ext cx="684675" cy="643293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5"/>
          <p:cNvSpPr txBox="1"/>
          <p:nvPr/>
        </p:nvSpPr>
        <p:spPr>
          <a:xfrm>
            <a:off x="4614861" y="1207742"/>
            <a:ext cx="302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Tecnologico e s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emplice 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da attivare e da usufruire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nei contenuti di auto</a:t>
            </a: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-aiuto</a:t>
            </a: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</p:txBody>
      </p:sp>
      <p:sp>
        <p:nvSpPr>
          <p:cNvPr id="360" name="Google Shape;360;p15"/>
          <p:cNvSpPr txBox="1"/>
          <p:nvPr/>
        </p:nvSpPr>
        <p:spPr>
          <a:xfrm>
            <a:off x="4614861" y="1826706"/>
            <a:ext cx="297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Professionale </a:t>
            </a:r>
            <a:r>
              <a:rPr lang="it-IT" sz="1200" b="0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grazie al team specializzato di Psicologi</a:t>
            </a:r>
            <a:endParaRPr sz="1200" b="0" i="0" u="none" strike="noStrike" cap="none">
              <a:solidFill>
                <a:srgbClr val="000000"/>
              </a:solidFill>
              <a:latin typeface="Thaoma"/>
              <a:sym typeface="Arial"/>
            </a:endParaRPr>
          </a:p>
        </p:txBody>
      </p:sp>
      <p:pic>
        <p:nvPicPr>
          <p:cNvPr id="361" name="Google Shape;361;p15" descr="Orologio contorn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83357" y="2934495"/>
            <a:ext cx="510103" cy="51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 descr="Completato contorn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84780" y="2337731"/>
            <a:ext cx="510103" cy="51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 descr="Processore contorn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3098" y="1183535"/>
            <a:ext cx="510103" cy="51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5" descr="Impiegata contorn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53105" y="1802488"/>
            <a:ext cx="510103" cy="5101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p15"/>
          <p:cNvCxnSpPr/>
          <p:nvPr/>
        </p:nvCxnSpPr>
        <p:spPr>
          <a:xfrm rot="10800000">
            <a:off x="3791513" y="956350"/>
            <a:ext cx="14700" cy="3813900"/>
          </a:xfrm>
          <a:prstGeom prst="straightConnector1">
            <a:avLst/>
          </a:prstGeom>
          <a:noFill/>
          <a:ln w="12700" cap="flat" cmpd="sng">
            <a:solidFill>
              <a:srgbClr val="008EE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6" name="Google Shape;366;p15"/>
          <p:cNvSpPr txBox="1"/>
          <p:nvPr/>
        </p:nvSpPr>
        <p:spPr>
          <a:xfrm>
            <a:off x="4093250" y="759888"/>
            <a:ext cx="32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Roboto Slab"/>
              <a:buNone/>
            </a:pPr>
            <a:r>
              <a:rPr lang="it-IT" sz="1400" b="1" i="0" u="none" strike="noStrike" cap="none">
                <a:solidFill>
                  <a:srgbClr val="212121"/>
                </a:solidFill>
                <a:latin typeface="Thaoma"/>
                <a:ea typeface="Roboto Slab"/>
                <a:cs typeface="Roboto Slab"/>
                <a:sym typeface="Roboto Slab"/>
              </a:rPr>
              <a:t>PER I DIPENDENTI</a:t>
            </a:r>
            <a:endParaRPr sz="1400" b="1" i="0" u="none" strike="noStrike" cap="none">
              <a:solidFill>
                <a:srgbClr val="212121"/>
              </a:solidFill>
              <a:latin typeface="Thaoma"/>
              <a:ea typeface="Roboto Slab"/>
              <a:cs typeface="Roboto Slab"/>
              <a:sym typeface="Roboto Slab"/>
            </a:endParaRPr>
          </a:p>
        </p:txBody>
      </p:sp>
      <p:sp>
        <p:nvSpPr>
          <p:cNvPr id="367" name="Google Shape;367;p15"/>
          <p:cNvSpPr txBox="1"/>
          <p:nvPr/>
        </p:nvSpPr>
        <p:spPr>
          <a:xfrm>
            <a:off x="108125" y="759900"/>
            <a:ext cx="329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chemeClr val="dk1"/>
                </a:solidFill>
                <a:latin typeface="Thaoma"/>
                <a:ea typeface="Roboto Slab"/>
                <a:cs typeface="Roboto Slab"/>
                <a:sym typeface="Roboto Slab"/>
              </a:rPr>
              <a:t>PER L’AZIENDA</a:t>
            </a:r>
            <a:endParaRPr sz="14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</p:txBody>
      </p:sp>
      <p:pic>
        <p:nvPicPr>
          <p:cNvPr id="368" name="Google Shape;368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38300" y="3668913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15"/>
          <p:cNvSpPr txBox="1"/>
          <p:nvPr/>
        </p:nvSpPr>
        <p:spPr>
          <a:xfrm>
            <a:off x="4614861" y="3520866"/>
            <a:ext cx="29787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000"/>
              <a:buFont typeface="Roboto Slab"/>
              <a:buNone/>
            </a:pPr>
            <a:r>
              <a:rPr lang="it-IT" sz="1200" b="0" i="0" u="none" strike="noStrike" cap="none">
                <a:solidFill>
                  <a:srgbClr val="212121"/>
                </a:solidFill>
                <a:latin typeface="Thaoma"/>
                <a:sym typeface="Arial"/>
              </a:rPr>
              <a:t>I servizi, a discrezione dell’Azienda, possono essere estesi ai</a:t>
            </a:r>
            <a:r>
              <a:rPr lang="it-IT" sz="1200" b="1" i="0" u="none" strike="noStrike" cap="none">
                <a:solidFill>
                  <a:srgbClr val="212121"/>
                </a:solidFill>
                <a:latin typeface="Thaoma"/>
                <a:sym typeface="Arial"/>
              </a:rPr>
              <a:t> familiari</a:t>
            </a:r>
            <a:endParaRPr sz="1200" b="0" i="0" u="none" strike="noStrike" cap="none">
              <a:solidFill>
                <a:srgbClr val="212121"/>
              </a:solidFill>
              <a:latin typeface="Thaoma"/>
              <a:sym typeface="Arial"/>
            </a:endParaRPr>
          </a:p>
        </p:txBody>
      </p:sp>
      <p:sp>
        <p:nvSpPr>
          <p:cNvPr id="370" name="Google Shape;370;p15"/>
          <p:cNvSpPr txBox="1"/>
          <p:nvPr/>
        </p:nvSpPr>
        <p:spPr>
          <a:xfrm>
            <a:off x="666348" y="3993875"/>
            <a:ext cx="302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200" b="0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Possibilità di </a:t>
            </a:r>
            <a:r>
              <a:rPr lang="it-IT" sz="1200" b="1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dedurre fiscalmente </a:t>
            </a:r>
            <a:r>
              <a:rPr lang="it-IT" sz="1200" b="0" i="0" u="none" strike="noStrike" cap="none">
                <a:solidFill>
                  <a:srgbClr val="000000"/>
                </a:solidFill>
                <a:latin typeface="Thaoma"/>
                <a:sym typeface="Arial"/>
              </a:rPr>
              <a:t>il servizio come welfare aziendale</a:t>
            </a:r>
            <a:endParaRPr sz="1200" b="0" i="0" u="none" strike="noStrike" cap="none">
              <a:solidFill>
                <a:srgbClr val="000000"/>
              </a:solidFill>
              <a:latin typeface="Thaoma"/>
              <a:sym typeface="Arial"/>
            </a:endParaRPr>
          </a:p>
        </p:txBody>
      </p:sp>
      <p:pic>
        <p:nvPicPr>
          <p:cNvPr id="371" name="Google Shape;371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2250" y="4024637"/>
            <a:ext cx="4002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5"/>
          <p:cNvSpPr/>
          <p:nvPr/>
        </p:nvSpPr>
        <p:spPr>
          <a:xfrm>
            <a:off x="7696200" y="759888"/>
            <a:ext cx="2252400" cy="1962301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15"/>
          <p:cNvGrpSpPr/>
          <p:nvPr/>
        </p:nvGrpSpPr>
        <p:grpSpPr>
          <a:xfrm>
            <a:off x="8023380" y="1295391"/>
            <a:ext cx="659223" cy="929392"/>
            <a:chOff x="0" y="0"/>
            <a:chExt cx="659222" cy="929390"/>
          </a:xfrm>
        </p:grpSpPr>
        <p:pic>
          <p:nvPicPr>
            <p:cNvPr id="374" name="Google Shape;374;p1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659222" cy="929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15" descr="Immagine che contiene testo, pallacanestro, gara di atletica, sport&#10;&#10;Descrizione generata automaticament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96093" y="99539"/>
              <a:ext cx="191262" cy="16991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9050" dir="5400000" rotWithShape="0">
                <a:srgbClr val="000000">
                  <a:alpha val="46274"/>
                </a:srgbClr>
              </a:outerShdw>
            </a:effectLst>
          </p:spPr>
        </p:pic>
        <p:sp>
          <p:nvSpPr>
            <p:cNvPr id="376" name="Google Shape;376;p15"/>
            <p:cNvSpPr/>
            <p:nvPr/>
          </p:nvSpPr>
          <p:spPr>
            <a:xfrm>
              <a:off x="327331" y="269454"/>
              <a:ext cx="128912" cy="424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531" y="0"/>
                    <a:pt x="1185" y="0"/>
                  </a:cubicBezTo>
                  <a:lnTo>
                    <a:pt x="20415" y="0"/>
                  </a:lnTo>
                  <a:cubicBezTo>
                    <a:pt x="21069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069" y="21600"/>
                    <a:pt x="20415" y="21600"/>
                  </a:cubicBezTo>
                  <a:lnTo>
                    <a:pt x="1185" y="21600"/>
                  </a:lnTo>
                  <a:cubicBezTo>
                    <a:pt x="531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27341" y="333182"/>
              <a:ext cx="128912" cy="424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531" y="0"/>
                    <a:pt x="1185" y="0"/>
                  </a:cubicBezTo>
                  <a:lnTo>
                    <a:pt x="20415" y="0"/>
                  </a:lnTo>
                  <a:cubicBezTo>
                    <a:pt x="21069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069" y="21600"/>
                    <a:pt x="20415" y="21600"/>
                  </a:cubicBezTo>
                  <a:lnTo>
                    <a:pt x="1185" y="21600"/>
                  </a:lnTo>
                  <a:cubicBezTo>
                    <a:pt x="531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31625" y="396909"/>
              <a:ext cx="128912" cy="424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3600"/>
                  </a:moveTo>
                  <a:cubicBezTo>
                    <a:pt x="0" y="1612"/>
                    <a:pt x="531" y="0"/>
                    <a:pt x="1185" y="0"/>
                  </a:cubicBezTo>
                  <a:lnTo>
                    <a:pt x="20415" y="0"/>
                  </a:lnTo>
                  <a:cubicBezTo>
                    <a:pt x="21069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069" y="21600"/>
                    <a:pt x="20415" y="21600"/>
                  </a:cubicBezTo>
                  <a:lnTo>
                    <a:pt x="1185" y="21600"/>
                  </a:lnTo>
                  <a:cubicBezTo>
                    <a:pt x="531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15"/>
          <p:cNvSpPr/>
          <p:nvPr/>
        </p:nvSpPr>
        <p:spPr>
          <a:xfrm>
            <a:off x="7772400" y="2512487"/>
            <a:ext cx="2252400" cy="1962301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770983" y="3059881"/>
            <a:ext cx="1296956" cy="89295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5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5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3EA7233C-A273-9782-5C5C-B585A01A09FD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266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>
          <a:extLst>
            <a:ext uri="{FF2B5EF4-FFF2-40B4-BE49-F238E27FC236}">
              <a16:creationId xmlns:a16="http://schemas.microsoft.com/office/drawing/2014/main" id="{E9C1C364-FDE4-6243-7FF7-C88182619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">
            <a:extLst>
              <a:ext uri="{FF2B5EF4-FFF2-40B4-BE49-F238E27FC236}">
                <a16:creationId xmlns:a16="http://schemas.microsoft.com/office/drawing/2014/main" id="{5185106C-A47D-A075-F16C-E70E61EB8D42}"/>
              </a:ext>
            </a:extLst>
          </p:cNvPr>
          <p:cNvSpPr/>
          <p:nvPr/>
        </p:nvSpPr>
        <p:spPr>
          <a:xfrm>
            <a:off x="1895928" y="1892838"/>
            <a:ext cx="5352144" cy="79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Slab"/>
              <a:buNone/>
            </a:pPr>
            <a:r>
              <a:rPr lang="it-IT" sz="4000" b="0" i="0" u="none" strike="noStrike" cap="none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La Piattaforma</a:t>
            </a:r>
            <a:endParaRPr sz="4000" b="0" i="0" u="none" strike="noStrike" cap="none" dirty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0" name="Google Shape;390;p16">
            <a:extLst>
              <a:ext uri="{FF2B5EF4-FFF2-40B4-BE49-F238E27FC236}">
                <a16:creationId xmlns:a16="http://schemas.microsoft.com/office/drawing/2014/main" id="{150BB570-0BC3-7721-0B49-F20104AFCBCC}"/>
              </a:ext>
            </a:extLst>
          </p:cNvPr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6" descr="Immagine che contiene testo, pallacanestro, gara di atletica, sport&#10;&#10;Descrizione generata automaticamente">
            <a:extLst>
              <a:ext uri="{FF2B5EF4-FFF2-40B4-BE49-F238E27FC236}">
                <a16:creationId xmlns:a16="http://schemas.microsoft.com/office/drawing/2014/main" id="{1B149414-4A4E-3963-4D80-3741B1B1C0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958E4A23-9498-D6CA-B948-2C69F8C14113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fld id="{B6F15528-21DE-4FAA-801E-634DDDAF4B2B}" type="slidenum">
              <a:rPr lang="it-IT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83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 descr="Diverse People Vectors &amp; Illustrations for Free Download | Freepik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99371" y="1781017"/>
            <a:ext cx="2078850" cy="2039199"/>
          </a:xfrm>
          <a:prstGeom prst="ellipse">
            <a:avLst/>
          </a:prstGeom>
          <a:ln w="381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7382"/>
                </a:gs>
                <a:gs pos="83000">
                  <a:srgbClr val="00A9C0"/>
                </a:gs>
                <a:gs pos="100000">
                  <a:srgbClr val="BDF7FF"/>
                </a:gs>
              </a:gsLst>
              <a:lin ang="5400000" scaled="1"/>
            </a:gradFill>
          </a:ln>
          <a:effectLst>
            <a:softEdge rad="2540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bevelT w="0" h="0"/>
            <a:contourClr>
              <a:srgbClr val="333333"/>
            </a:contourClr>
          </a:sp3d>
        </p:spPr>
      </p:pic>
      <p:sp>
        <p:nvSpPr>
          <p:cNvPr id="237" name="Google Shape;237;p12"/>
          <p:cNvSpPr/>
          <p:nvPr/>
        </p:nvSpPr>
        <p:spPr>
          <a:xfrm>
            <a:off x="2200019" y="1377549"/>
            <a:ext cx="2910907" cy="2838221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F3EB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4">
            <a:alphaModFix/>
          </a:blip>
          <a:srcRect l="36765" t="34539" r="37617" b="27066"/>
          <a:stretch/>
        </p:blipFill>
        <p:spPr>
          <a:xfrm>
            <a:off x="2559457" y="1953564"/>
            <a:ext cx="1747581" cy="153640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4572000" y="2282521"/>
            <a:ext cx="3608100" cy="1112401"/>
          </a:xfrm>
          <a:prstGeom prst="rect">
            <a:avLst/>
          </a:prstGeom>
          <a:solidFill>
            <a:srgbClr val="F3EBD8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241" name="Google Shape;241;p12"/>
          <p:cNvSpPr/>
          <p:nvPr/>
        </p:nvSpPr>
        <p:spPr>
          <a:xfrm>
            <a:off x="4321988" y="912461"/>
            <a:ext cx="4114801" cy="18712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0" y="0"/>
                </a:moveTo>
                <a:lnTo>
                  <a:pt x="19800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lose/>
              </a:path>
            </a:pathLst>
          </a:custGeom>
          <a:solidFill>
            <a:srgbClr val="C7E3E6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242" name="Google Shape;242;p12"/>
          <p:cNvSpPr/>
          <p:nvPr/>
        </p:nvSpPr>
        <p:spPr>
          <a:xfrm rot="10800000">
            <a:off x="4313446" y="2879317"/>
            <a:ext cx="4114801" cy="17022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56" y="0"/>
                </a:moveTo>
                <a:lnTo>
                  <a:pt x="19944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lose/>
              </a:path>
            </a:pathLst>
          </a:custGeom>
          <a:solidFill>
            <a:srgbClr val="E9E9EF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243" name="Google Shape;243;p12"/>
          <p:cNvSpPr/>
          <p:nvPr/>
        </p:nvSpPr>
        <p:spPr>
          <a:xfrm>
            <a:off x="2128220" y="2751952"/>
            <a:ext cx="150001" cy="150001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F3EB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buClr>
                <a:srgbClr val="263238"/>
              </a:buClr>
              <a:buSzPts val="1400"/>
            </a:pPr>
            <a:endParaRPr>
              <a:solidFill>
                <a:srgbClr val="263238"/>
              </a:solidFill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4477930" y="1014690"/>
            <a:ext cx="6172201" cy="323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Step 1. Contenuti di auto-aiuto</a:t>
            </a:r>
          </a:p>
        </p:txBody>
      </p:sp>
      <p:sp>
        <p:nvSpPr>
          <p:cNvPr id="247" name="Google Shape;247;p12"/>
          <p:cNvSpPr/>
          <p:nvPr/>
        </p:nvSpPr>
        <p:spPr>
          <a:xfrm>
            <a:off x="4455055" y="3303085"/>
            <a:ext cx="6172201" cy="44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Step 2. Video-incontri individuali</a:t>
            </a:r>
            <a:endParaRPr lang="it-IT" sz="1200" b="1" dirty="0">
              <a:latin typeface="Tha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800" dirty="0">
              <a:latin typeface="Thaoma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4371206" y="1343240"/>
            <a:ext cx="3950700" cy="16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L’</a:t>
            </a:r>
            <a:r>
              <a:rPr lang="it-IT" sz="1000" dirty="0">
                <a:latin typeface="Thaoma"/>
              </a:rPr>
              <a:t>u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tente ha accesso a 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percorsi con contenut</a:t>
            </a:r>
            <a:r>
              <a:rPr lang="it-IT" sz="1000" b="1" dirty="0">
                <a:latin typeface="Thaoma"/>
              </a:rPr>
              <a:t>i 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continuativi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000" b="1" dirty="0">
                <a:latin typeface="Thaoma"/>
              </a:rPr>
              <a:t>d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i</a:t>
            </a:r>
            <a:r>
              <a:rPr lang="it-IT" sz="1000" b="1" dirty="0">
                <a:latin typeface="Thaoma"/>
              </a:rPr>
              <a:t> 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auto-aiuto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per il 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benessere psico-fisico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, realizzati dalla Direzione Scientifica di Empatika e dai suoi collaboratori.</a:t>
            </a:r>
            <a:endParaRPr sz="1000" dirty="0">
              <a:latin typeface="Tha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it-IT" sz="1000" dirty="0">
              <a:solidFill>
                <a:srgbClr val="263238"/>
              </a:solidFill>
              <a:latin typeface="Tha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0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&gt; Video	&gt; Articoli	&gt; Webinar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000" dirty="0">
                <a:solidFill>
                  <a:srgbClr val="263238"/>
                </a:solidFill>
                <a:latin typeface="Thaoma"/>
              </a:rPr>
              <a:t>&gt; Podcast	&gt; Musica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0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&gt; Tecniche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100" dirty="0">
                <a:solidFill>
                  <a:srgbClr val="263238"/>
                </a:solidFill>
                <a:latin typeface="Thaoma"/>
              </a:rPr>
              <a:t>		</a:t>
            </a:r>
            <a:endParaRPr lang="it-IT" sz="11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it-IT" sz="1100" dirty="0">
              <a:solidFill>
                <a:srgbClr val="263238"/>
              </a:solidFill>
              <a:latin typeface="Thaoma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4455038" y="3659107"/>
            <a:ext cx="3950701" cy="75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L’utente accede 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“In App”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ad  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incontri individuali in video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con uno </a:t>
            </a: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Psicologo,  Psicoterapeuta o Nutrizionista del Team Empatika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000" dirty="0">
                <a:latin typeface="Thaoma"/>
              </a:rPr>
              <a:t>Il percorso è preceduto da un </a:t>
            </a:r>
            <a:r>
              <a:rPr lang="it-IT" sz="1000" b="1" dirty="0" err="1">
                <a:latin typeface="Thaoma"/>
              </a:rPr>
              <a:t>Assessment</a:t>
            </a:r>
            <a:r>
              <a:rPr lang="it-IT" sz="1000" b="1" dirty="0">
                <a:latin typeface="Thaoma"/>
              </a:rPr>
              <a:t> Telefonico con uno Psicologo </a:t>
            </a:r>
            <a:r>
              <a:rPr lang="it-IT" sz="1000" dirty="0">
                <a:latin typeface="Thaoma"/>
              </a:rPr>
              <a:t>per individuare il </a:t>
            </a:r>
            <a:r>
              <a:rPr lang="it-IT" sz="1000" b="1" dirty="0">
                <a:latin typeface="Thaoma"/>
              </a:rPr>
              <a:t>Professionista più adatto </a:t>
            </a:r>
            <a:r>
              <a:rPr lang="it-IT" sz="1000" dirty="0">
                <a:latin typeface="Thaoma"/>
              </a:rPr>
              <a:t>alla problematica dell’utente.</a:t>
            </a:r>
            <a:endParaRPr lang="it-IT" sz="10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</p:txBody>
      </p:sp>
      <p:pic>
        <p:nvPicPr>
          <p:cNvPr id="251" name="Google Shape;25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7196" y="3005869"/>
            <a:ext cx="1215143" cy="81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2"/>
          <p:cNvSpPr txBox="1">
            <a:spLocks noGrp="1"/>
          </p:cNvSpPr>
          <p:nvPr>
            <p:ph type="title"/>
          </p:nvPr>
        </p:nvSpPr>
        <p:spPr>
          <a:xfrm>
            <a:off x="174329" y="46060"/>
            <a:ext cx="87174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oboto Slab"/>
              <a:buNone/>
            </a:pPr>
            <a:r>
              <a:rPr lang="it-IT" dirty="0"/>
              <a:t>La piattaforma Empatika per il benessere psico-fisico: customer </a:t>
            </a:r>
            <a:r>
              <a:rPr lang="it-IT" dirty="0" err="1"/>
              <a:t>experience</a:t>
            </a:r>
            <a:endParaRPr dirty="0"/>
          </a:p>
        </p:txBody>
      </p:sp>
      <p:sp>
        <p:nvSpPr>
          <p:cNvPr id="265" name="Google Shape;265;p12"/>
          <p:cNvSpPr/>
          <p:nvPr/>
        </p:nvSpPr>
        <p:spPr>
          <a:xfrm>
            <a:off x="1627860" y="3394920"/>
            <a:ext cx="150001" cy="150001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250702" y="3821800"/>
            <a:ext cx="1877518" cy="27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900"/>
              <a:buFont typeface="Arial"/>
              <a:buNone/>
            </a:pPr>
            <a:r>
              <a:rPr lang="it-IT" sz="9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Dipendente e/o familiare</a:t>
            </a:r>
            <a:endParaRPr sz="14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</p:txBody>
      </p:sp>
      <p:sp>
        <p:nvSpPr>
          <p:cNvPr id="268" name="Google Shape;268;p12"/>
          <p:cNvSpPr/>
          <p:nvPr/>
        </p:nvSpPr>
        <p:spPr>
          <a:xfrm rot="5400000">
            <a:off x="1941287" y="2691384"/>
            <a:ext cx="279912" cy="2523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10404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3EBD8"/>
          </a:solidFill>
          <a:ln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269" name="Google Shape;269;p12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2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60372735-DB7A-E0C8-3B81-3A1874374105}"/>
              </a:ext>
            </a:extLst>
          </p:cNvPr>
          <p:cNvSpPr/>
          <p:nvPr/>
        </p:nvSpPr>
        <p:spPr>
          <a:xfrm>
            <a:off x="5902494" y="2403203"/>
            <a:ext cx="909044" cy="904667"/>
          </a:xfrm>
          <a:prstGeom prst="ellipse">
            <a:avLst/>
          </a:prstGeom>
          <a:solidFill>
            <a:srgbClr val="F3EBD8"/>
          </a:solidFill>
        </p:spPr>
        <p:txBody>
          <a:bodyPr wrap="square" lIns="0" tIns="0" rIns="0" bIns="0" rtlCol="0"/>
          <a:lstStyle/>
          <a:p>
            <a:endParaRPr lang="it-IT" sz="637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Google Shape;262;p12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1917" y="2604944"/>
            <a:ext cx="548776" cy="548751"/>
          </a:xfrm>
          <a:prstGeom prst="rect">
            <a:avLst/>
          </a:prstGeom>
          <a:noFill/>
          <a:ln>
            <a:noFill/>
          </a:ln>
          <a:effectLst>
            <a:outerShdw blurRad="63500" dist="19050" dir="5400000" rotWithShape="0">
              <a:srgbClr val="000000">
                <a:alpha val="47058"/>
              </a:srgbClr>
            </a:outerShdw>
          </a:effectLst>
        </p:spPr>
      </p:pic>
      <p:sp>
        <p:nvSpPr>
          <p:cNvPr id="4" name="Google Shape;266;p12">
            <a:extLst>
              <a:ext uri="{FF2B5EF4-FFF2-40B4-BE49-F238E27FC236}">
                <a16:creationId xmlns:a16="http://schemas.microsoft.com/office/drawing/2014/main" id="{63669E64-5158-BCD6-6D10-4A9D63F9A45A}"/>
              </a:ext>
            </a:extLst>
          </p:cNvPr>
          <p:cNvSpPr/>
          <p:nvPr/>
        </p:nvSpPr>
        <p:spPr>
          <a:xfrm>
            <a:off x="2655511" y="3688249"/>
            <a:ext cx="1877518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900"/>
              <a:buFont typeface="Arial"/>
              <a:buNone/>
            </a:pPr>
            <a:r>
              <a:rPr lang="it-IT" sz="900" b="1" dirty="0">
                <a:solidFill>
                  <a:srgbClr val="263238"/>
                </a:solidFill>
                <a:latin typeface="Thaoma"/>
              </a:rPr>
              <a:t>Accesso da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900"/>
              <a:buFont typeface="Arial"/>
              <a:buNone/>
            </a:pPr>
            <a:r>
              <a:rPr lang="it-IT" sz="900" b="1" dirty="0">
                <a:solidFill>
                  <a:srgbClr val="263238"/>
                </a:solidFill>
                <a:latin typeface="Thaoma"/>
              </a:rPr>
              <a:t>Smartphone, Tablet, Pc</a:t>
            </a:r>
            <a:endParaRPr sz="14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AFC352-BF5F-ECFF-5D02-13E1B3146509}"/>
              </a:ext>
            </a:extLst>
          </p:cNvPr>
          <p:cNvGrpSpPr/>
          <p:nvPr/>
        </p:nvGrpSpPr>
        <p:grpSpPr>
          <a:xfrm>
            <a:off x="8092704" y="1601238"/>
            <a:ext cx="675020" cy="1071098"/>
            <a:chOff x="7087432" y="1664738"/>
            <a:chExt cx="675020" cy="1071098"/>
          </a:xfrm>
        </p:grpSpPr>
        <p:grpSp>
          <p:nvGrpSpPr>
            <p:cNvPr id="256" name="Google Shape;256;p12"/>
            <p:cNvGrpSpPr/>
            <p:nvPr/>
          </p:nvGrpSpPr>
          <p:grpSpPr>
            <a:xfrm>
              <a:off x="7087432" y="1664738"/>
              <a:ext cx="675020" cy="1071098"/>
              <a:chOff x="-1" y="0"/>
              <a:chExt cx="675019" cy="1071096"/>
            </a:xfrm>
          </p:grpSpPr>
          <p:pic>
            <p:nvPicPr>
              <p:cNvPr id="257" name="Google Shape;257;p1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1" y="0"/>
                <a:ext cx="675019" cy="10710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258;p12" descr="Immagine che contiene testo, pallacanestro, gara di atletica, sport&#10;&#10;Descrizione generata automaticamente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03187" y="114717"/>
                <a:ext cx="195845" cy="1958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9050" dir="5400000" rotWithShape="0">
                  <a:srgbClr val="000000">
                    <a:alpha val="47058"/>
                  </a:srgbClr>
                </a:outerShdw>
              </a:effectLst>
            </p:spPr>
          </p:pic>
          <p:sp>
            <p:nvSpPr>
              <p:cNvPr id="260" name="Google Shape;260;p12"/>
              <p:cNvSpPr/>
              <p:nvPr/>
            </p:nvSpPr>
            <p:spPr>
              <a:xfrm>
                <a:off x="335184" y="383982"/>
                <a:ext cx="132001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97" y="0"/>
                      <a:pt x="1334" y="0"/>
                    </a:cubicBezTo>
                    <a:lnTo>
                      <a:pt x="20266" y="0"/>
                    </a:lnTo>
                    <a:cubicBezTo>
                      <a:pt x="21003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03" y="21600"/>
                      <a:pt x="20266" y="21600"/>
                    </a:cubicBezTo>
                    <a:lnTo>
                      <a:pt x="1334" y="21600"/>
                    </a:lnTo>
                    <a:cubicBezTo>
                      <a:pt x="597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2632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2"/>
              <p:cNvSpPr/>
              <p:nvPr/>
            </p:nvSpPr>
            <p:spPr>
              <a:xfrm>
                <a:off x="339572" y="457426"/>
                <a:ext cx="132001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97" y="0"/>
                      <a:pt x="1334" y="0"/>
                    </a:cubicBezTo>
                    <a:lnTo>
                      <a:pt x="20266" y="0"/>
                    </a:lnTo>
                    <a:cubicBezTo>
                      <a:pt x="21003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03" y="21600"/>
                      <a:pt x="20266" y="21600"/>
                    </a:cubicBezTo>
                    <a:lnTo>
                      <a:pt x="1334" y="21600"/>
                    </a:lnTo>
                    <a:cubicBezTo>
                      <a:pt x="597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2632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54" name="Google Shape;254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370614" y="1980564"/>
              <a:ext cx="215851" cy="372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259;p12"/>
          <p:cNvSpPr/>
          <p:nvPr/>
        </p:nvSpPr>
        <p:spPr>
          <a:xfrm>
            <a:off x="8424768" y="1910620"/>
            <a:ext cx="132001" cy="489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597" y="0"/>
                  <a:pt x="1334" y="0"/>
                </a:cubicBezTo>
                <a:lnTo>
                  <a:pt x="20266" y="0"/>
                </a:lnTo>
                <a:cubicBezTo>
                  <a:pt x="21003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1003" y="21600"/>
                  <a:pt x="20266" y="21600"/>
                </a:cubicBezTo>
                <a:lnTo>
                  <a:pt x="1334" y="21600"/>
                </a:lnTo>
                <a:cubicBezTo>
                  <a:pt x="597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7EED9B9-306D-DA7C-0EEE-925D9817913C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740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"/>
          <p:cNvSpPr txBox="1"/>
          <p:nvPr/>
        </p:nvSpPr>
        <p:spPr>
          <a:xfrm>
            <a:off x="1261334" y="921361"/>
            <a:ext cx="3901215" cy="104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VIDEO</a:t>
            </a:r>
            <a:endParaRPr sz="1200"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91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Empatika mette a disposizione brevi video che trattano tematiche inerenti la </a:t>
            </a: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sfera personale, relazionale o lavorativa</a:t>
            </a: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 fornendo validi spunti e </a:t>
            </a: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consigli pratici </a:t>
            </a: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per </a:t>
            </a: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affrontare diverse situazioni</a:t>
            </a: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 del quotidiano. </a:t>
            </a:r>
            <a:endParaRPr sz="1200" dirty="0">
              <a:latin typeface="Thaoma"/>
            </a:endParaRPr>
          </a:p>
        </p:txBody>
      </p:sp>
      <p:pic>
        <p:nvPicPr>
          <p:cNvPr id="398" name="Google Shape;39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31" y="946480"/>
            <a:ext cx="565295" cy="56529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7"/>
          <p:cNvSpPr txBox="1"/>
          <p:nvPr/>
        </p:nvSpPr>
        <p:spPr>
          <a:xfrm>
            <a:off x="1261334" y="2113560"/>
            <a:ext cx="3901215" cy="104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PODCAST</a:t>
            </a:r>
            <a:endParaRPr sz="1200"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91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Empatika propone agli utenti </a:t>
            </a: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approfondimenti </a:t>
            </a: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con storie narrate e pratiche di </a:t>
            </a: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meditazione, esercizi di rilassamento e tecniche di auto-aiuto</a:t>
            </a: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 per migliorare il proprio  benessere e per la crescita personale.</a:t>
            </a:r>
            <a:endParaRPr sz="1200" dirty="0">
              <a:latin typeface="Thaoma"/>
            </a:endParaRPr>
          </a:p>
        </p:txBody>
      </p:sp>
      <p:pic>
        <p:nvPicPr>
          <p:cNvPr id="400" name="Google Shape;400;p17" descr="Podcast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305" y="2124066"/>
            <a:ext cx="723146" cy="613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" name="Google Shape;401;p17"/>
          <p:cNvGrpSpPr/>
          <p:nvPr/>
        </p:nvGrpSpPr>
        <p:grpSpPr>
          <a:xfrm>
            <a:off x="5315445" y="1670370"/>
            <a:ext cx="1476243" cy="2819045"/>
            <a:chOff x="13529585" y="5480805"/>
            <a:chExt cx="3990347" cy="7620000"/>
          </a:xfrm>
        </p:grpSpPr>
        <p:pic>
          <p:nvPicPr>
            <p:cNvPr id="402" name="Google Shape;402;p17"/>
            <p:cNvPicPr preferRelativeResize="0"/>
            <p:nvPr/>
          </p:nvPicPr>
          <p:blipFill rotWithShape="1">
            <a:blip r:embed="rId5">
              <a:alphaModFix/>
            </a:blip>
            <a:srcRect l="23315" r="24318"/>
            <a:stretch/>
          </p:blipFill>
          <p:spPr>
            <a:xfrm>
              <a:off x="13529585" y="5480805"/>
              <a:ext cx="3990347" cy="76200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403" name="Google Shape;403;p17"/>
            <p:cNvPicPr preferRelativeResize="0"/>
            <p:nvPr/>
          </p:nvPicPr>
          <p:blipFill rotWithShape="1">
            <a:blip r:embed="rId6">
              <a:alphaModFix/>
            </a:blip>
            <a:srcRect b="-346"/>
            <a:stretch/>
          </p:blipFill>
          <p:spPr>
            <a:xfrm>
              <a:off x="13798274" y="6133982"/>
              <a:ext cx="3501630" cy="6540411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  <p:grpSp>
        <p:nvGrpSpPr>
          <p:cNvPr id="404" name="Google Shape;404;p17"/>
          <p:cNvGrpSpPr/>
          <p:nvPr/>
        </p:nvGrpSpPr>
        <p:grpSpPr>
          <a:xfrm>
            <a:off x="6807848" y="1670370"/>
            <a:ext cx="1531341" cy="2819045"/>
            <a:chOff x="17842897" y="5518397"/>
            <a:chExt cx="4139279" cy="7620000"/>
          </a:xfrm>
        </p:grpSpPr>
        <p:pic>
          <p:nvPicPr>
            <p:cNvPr id="405" name="Google Shape;405;p17"/>
            <p:cNvPicPr preferRelativeResize="0"/>
            <p:nvPr/>
          </p:nvPicPr>
          <p:blipFill rotWithShape="1">
            <a:blip r:embed="rId5">
              <a:alphaModFix/>
            </a:blip>
            <a:srcRect l="23076" r="22602"/>
            <a:stretch/>
          </p:blipFill>
          <p:spPr>
            <a:xfrm>
              <a:off x="17842897" y="5518397"/>
              <a:ext cx="4139279" cy="76200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406" name="Google Shape;406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8125452" y="6115693"/>
              <a:ext cx="3533759" cy="65587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  <p:sp>
        <p:nvSpPr>
          <p:cNvPr id="407" name="Google Shape;407;p17"/>
          <p:cNvSpPr txBox="1"/>
          <p:nvPr/>
        </p:nvSpPr>
        <p:spPr>
          <a:xfrm>
            <a:off x="355899" y="243519"/>
            <a:ext cx="64736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</a:pPr>
            <a:r>
              <a:rPr lang="it-IT" sz="2000" b="0" i="0" u="none" strike="noStrike" cap="none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La Piattaforma – I contenuti di auto-aiuto</a:t>
            </a:r>
            <a:endParaRPr sz="2000" b="0" i="0" u="none" strike="noStrike" cap="none" dirty="0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17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41EFF96-0A00-CBD5-CC31-DCBB5E11B5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3" y="3303619"/>
            <a:ext cx="612831" cy="524247"/>
          </a:xfrm>
          <a:prstGeom prst="rect">
            <a:avLst/>
          </a:prstGeom>
        </p:spPr>
      </p:pic>
      <p:sp>
        <p:nvSpPr>
          <p:cNvPr id="11" name="Google Shape;416;p18">
            <a:extLst>
              <a:ext uri="{FF2B5EF4-FFF2-40B4-BE49-F238E27FC236}">
                <a16:creationId xmlns:a16="http://schemas.microsoft.com/office/drawing/2014/main" id="{7116EDE3-24B6-8D3F-FB08-DE33F15DC7BA}"/>
              </a:ext>
            </a:extLst>
          </p:cNvPr>
          <p:cNvSpPr txBox="1"/>
          <p:nvPr/>
        </p:nvSpPr>
        <p:spPr>
          <a:xfrm>
            <a:off x="1209732" y="3269380"/>
            <a:ext cx="3901216" cy="122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b="1" dirty="0">
                <a:solidFill>
                  <a:srgbClr val="263238"/>
                </a:solidFill>
                <a:latin typeface="Thaoma"/>
              </a:rPr>
              <a:t>TECNICHE</a:t>
            </a:r>
            <a:endParaRPr sz="1200"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91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dirty="0">
                <a:solidFill>
                  <a:srgbClr val="263238"/>
                </a:solidFill>
                <a:latin typeface="Thaoma"/>
              </a:rPr>
              <a:t>Parte dei contenuti sono dedicati </a:t>
            </a:r>
            <a:r>
              <a:rPr lang="it-IT" sz="1200" b="1" dirty="0">
                <a:solidFill>
                  <a:srgbClr val="263238"/>
                </a:solidFill>
                <a:latin typeface="Thaoma"/>
              </a:rPr>
              <a:t>tecniche</a:t>
            </a:r>
            <a:r>
              <a:rPr lang="it-IT" sz="1200" dirty="0">
                <a:solidFill>
                  <a:srgbClr val="263238"/>
                </a:solidFill>
                <a:latin typeface="Thaoma"/>
              </a:rPr>
              <a:t> </a:t>
            </a:r>
            <a:r>
              <a:rPr lang="it-IT" sz="1200" b="1" dirty="0">
                <a:solidFill>
                  <a:srgbClr val="263238"/>
                </a:solidFill>
                <a:latin typeface="Thaoma"/>
              </a:rPr>
              <a:t>immediatamente attuabili </a:t>
            </a:r>
            <a:r>
              <a:rPr lang="it-IT" sz="1200" dirty="0">
                <a:solidFill>
                  <a:srgbClr val="263238"/>
                </a:solidFill>
                <a:latin typeface="Thaoma"/>
              </a:rPr>
              <a:t>per poter gestire in modo semplice ed immediato problematiche di carattere psicologico ed emotivo. Le tecniche si basano sugli attuali standard riconosciuti a livello internazionale.</a:t>
            </a:r>
            <a:endParaRPr sz="1200" dirty="0">
              <a:solidFill>
                <a:srgbClr val="263238"/>
              </a:solidFill>
              <a:latin typeface="Thaoma"/>
            </a:endParaRPr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8191C63A-7B57-C9EE-2953-C5A022CACB95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998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"/>
          <p:cNvSpPr txBox="1"/>
          <p:nvPr/>
        </p:nvSpPr>
        <p:spPr>
          <a:xfrm>
            <a:off x="1473061" y="1051218"/>
            <a:ext cx="4299022" cy="1225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ARTICOLI</a:t>
            </a:r>
            <a:endParaRPr sz="1200"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91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Nel libro del benessere gli utenti possono approfondire attraverso la lettura i temi che impattano sul loro benessere: ansia, stress, rapporti conflittuali e molto altro. Vengono adottate prospettive differenti fornendo </a:t>
            </a: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spunti di riflessione, dati scientifici, consigli pratici e semplici esercizi.</a:t>
            </a:r>
            <a:endParaRPr sz="1200" dirty="0">
              <a:latin typeface="Thaoma"/>
            </a:endParaRPr>
          </a:p>
        </p:txBody>
      </p:sp>
      <p:sp>
        <p:nvSpPr>
          <p:cNvPr id="416" name="Google Shape;416;p18"/>
          <p:cNvSpPr txBox="1"/>
          <p:nvPr/>
        </p:nvSpPr>
        <p:spPr>
          <a:xfrm>
            <a:off x="1466343" y="3445056"/>
            <a:ext cx="4252789" cy="104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b="1" dirty="0">
                <a:solidFill>
                  <a:srgbClr val="263238"/>
                </a:solidFill>
                <a:latin typeface="Thaoma"/>
              </a:rPr>
              <a:t>WEBINAR</a:t>
            </a:r>
            <a:endParaRPr sz="1200"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91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Empatika promuove un </a:t>
            </a: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webinar live </a:t>
            </a: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con la partecipazione di </a:t>
            </a: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esperti</a:t>
            </a: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 per trattare le tematiche di benessere di maggior interesse. Nel webinar il pubblico ha la possibilità di intervenire ponendo domande agli esperti in tempo reale.</a:t>
            </a:r>
            <a:endParaRPr sz="1200" dirty="0">
              <a:latin typeface="Thaoma"/>
            </a:endParaRPr>
          </a:p>
        </p:txBody>
      </p:sp>
      <p:pic>
        <p:nvPicPr>
          <p:cNvPr id="417" name="Google Shape;417;p18" descr="Busta aperta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995" y="1126945"/>
            <a:ext cx="537241" cy="537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8" name="Google Shape;418;p18"/>
          <p:cNvGrpSpPr/>
          <p:nvPr/>
        </p:nvGrpSpPr>
        <p:grpSpPr>
          <a:xfrm>
            <a:off x="6421812" y="1079659"/>
            <a:ext cx="1827621" cy="3490040"/>
            <a:chOff x="17311362" y="5471489"/>
            <a:chExt cx="4649708" cy="8879123"/>
          </a:xfrm>
        </p:grpSpPr>
        <p:pic>
          <p:nvPicPr>
            <p:cNvPr id="419" name="Google Shape;419;p18"/>
            <p:cNvPicPr preferRelativeResize="0"/>
            <p:nvPr/>
          </p:nvPicPr>
          <p:blipFill rotWithShape="1">
            <a:blip r:embed="rId4">
              <a:alphaModFix/>
            </a:blip>
            <a:srcRect l="23315" r="24318"/>
            <a:stretch/>
          </p:blipFill>
          <p:spPr>
            <a:xfrm>
              <a:off x="17311362" y="5471489"/>
              <a:ext cx="4649708" cy="887912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pic>
          <p:nvPicPr>
            <p:cNvPr id="420" name="Google Shape;420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664790" y="6178165"/>
              <a:ext cx="4032751" cy="724530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</p:grpSp>
      <p:sp>
        <p:nvSpPr>
          <p:cNvPr id="423" name="Google Shape;423;p18"/>
          <p:cNvSpPr txBox="1"/>
          <p:nvPr/>
        </p:nvSpPr>
        <p:spPr>
          <a:xfrm>
            <a:off x="355899" y="243519"/>
            <a:ext cx="64736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</a:pPr>
            <a:r>
              <a:rPr lang="it-IT"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La Piattaforma – I contenuti di auto-aiuto</a:t>
            </a:r>
            <a:endParaRPr sz="20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18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21;p18">
            <a:extLst>
              <a:ext uri="{FF2B5EF4-FFF2-40B4-BE49-F238E27FC236}">
                <a16:creationId xmlns:a16="http://schemas.microsoft.com/office/drawing/2014/main" id="{CFBF6C8C-1857-0585-8ADF-E5BAA1FBBFB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8995" y="3445056"/>
            <a:ext cx="537240" cy="537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15;p18">
            <a:extLst>
              <a:ext uri="{FF2B5EF4-FFF2-40B4-BE49-F238E27FC236}">
                <a16:creationId xmlns:a16="http://schemas.microsoft.com/office/drawing/2014/main" id="{5D16F7F6-09D2-694C-9A55-C59931EA4C70}"/>
              </a:ext>
            </a:extLst>
          </p:cNvPr>
          <p:cNvSpPr txBox="1"/>
          <p:nvPr/>
        </p:nvSpPr>
        <p:spPr>
          <a:xfrm>
            <a:off x="1473061" y="2446171"/>
            <a:ext cx="4299022" cy="8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MUSICA</a:t>
            </a:r>
            <a:endParaRPr sz="1200"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91"/>
              </a:spcBef>
              <a:spcAft>
                <a:spcPts val="0"/>
              </a:spcAft>
              <a:buClr>
                <a:srgbClr val="263238"/>
              </a:buClr>
              <a:buSzPts val="1080"/>
              <a:buFont typeface="Arial"/>
              <a:buNone/>
            </a:pPr>
            <a:r>
              <a:rPr lang="it-IT" sz="1200" dirty="0">
                <a:solidFill>
                  <a:srgbClr val="263238"/>
                </a:solidFill>
                <a:latin typeface="Thaoma"/>
              </a:rPr>
              <a:t>Empatika produce </a:t>
            </a:r>
            <a:r>
              <a:rPr lang="it-IT" sz="1200" b="1" dirty="0">
                <a:solidFill>
                  <a:srgbClr val="263238"/>
                </a:solidFill>
                <a:latin typeface="Thaoma"/>
              </a:rPr>
              <a:t>brani di musica originale </a:t>
            </a:r>
            <a:r>
              <a:rPr lang="it-IT" sz="1200" dirty="0">
                <a:solidFill>
                  <a:srgbClr val="263238"/>
                </a:solidFill>
                <a:latin typeface="Thaoma"/>
              </a:rPr>
              <a:t>con l’obiettivo di ricreare ambienti sonori meditativi e che conducono al rilassamento</a:t>
            </a: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.</a:t>
            </a:r>
          </a:p>
        </p:txBody>
      </p:sp>
      <p:pic>
        <p:nvPicPr>
          <p:cNvPr id="3076" name="Picture 4" descr="Music Note Icon Logo Element Illustration Stock Vector (Royalty Free)  1450263818 | Shutterstock">
            <a:extLst>
              <a:ext uri="{FF2B5EF4-FFF2-40B4-BE49-F238E27FC236}">
                <a16:creationId xmlns:a16="http://schemas.microsoft.com/office/drawing/2014/main" id="{5E2ED477-D457-D405-515F-E284CAC30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" b="12321"/>
          <a:stretch>
            <a:fillRect/>
          </a:stretch>
        </p:blipFill>
        <p:spPr bwMode="auto">
          <a:xfrm>
            <a:off x="672072" y="2479858"/>
            <a:ext cx="670138" cy="6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F78907-3DD3-98EA-F0B1-102677F5FCE7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948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>
          <a:extLst>
            <a:ext uri="{FF2B5EF4-FFF2-40B4-BE49-F238E27FC236}">
              <a16:creationId xmlns:a16="http://schemas.microsoft.com/office/drawing/2014/main" id="{AC835F7A-E8BE-DC28-BE79-E2CA2FBC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">
            <a:extLst>
              <a:ext uri="{FF2B5EF4-FFF2-40B4-BE49-F238E27FC236}">
                <a16:creationId xmlns:a16="http://schemas.microsoft.com/office/drawing/2014/main" id="{729CEEB8-FCD4-CBED-47CF-150EFE90C3C9}"/>
              </a:ext>
            </a:extLst>
          </p:cNvPr>
          <p:cNvSpPr/>
          <p:nvPr/>
        </p:nvSpPr>
        <p:spPr>
          <a:xfrm>
            <a:off x="1895928" y="1892838"/>
            <a:ext cx="5352144" cy="79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Slab"/>
              <a:buNone/>
            </a:pPr>
            <a:r>
              <a:rPr lang="it-IT" sz="40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 video-incontri</a:t>
            </a:r>
            <a:endParaRPr sz="4000" b="0" i="0" u="none" strike="noStrike" cap="none" dirty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0" name="Google Shape;390;p16">
            <a:extLst>
              <a:ext uri="{FF2B5EF4-FFF2-40B4-BE49-F238E27FC236}">
                <a16:creationId xmlns:a16="http://schemas.microsoft.com/office/drawing/2014/main" id="{5AD17A8B-BB95-C776-3203-7F9E954B9A3C}"/>
              </a:ext>
            </a:extLst>
          </p:cNvPr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6" descr="Immagine che contiene testo, pallacanestro, gara di atletica, sport&#10;&#10;Descrizione generata automaticamente">
            <a:extLst>
              <a:ext uri="{FF2B5EF4-FFF2-40B4-BE49-F238E27FC236}">
                <a16:creationId xmlns:a16="http://schemas.microsoft.com/office/drawing/2014/main" id="{2AC78279-97BF-26B7-33D9-D567804213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382AD48C-C95B-66D9-05D8-6DABFADB7C49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fld id="{B6F15528-21DE-4FAA-801E-634DDDAF4B2B}" type="slidenum">
              <a:rPr lang="it-IT"/>
              <a:pPr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35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1" name="Google Shape;431;p19"/>
          <p:cNvCxnSpPr>
            <a:cxnSpLocks/>
          </p:cNvCxnSpPr>
          <p:nvPr/>
        </p:nvCxnSpPr>
        <p:spPr>
          <a:xfrm>
            <a:off x="4391074" y="2838088"/>
            <a:ext cx="0" cy="139845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2" name="Google Shape;432;p19"/>
          <p:cNvSpPr txBox="1"/>
          <p:nvPr/>
        </p:nvSpPr>
        <p:spPr>
          <a:xfrm>
            <a:off x="-180457" y="1754904"/>
            <a:ext cx="3608884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ASSESSMENT TELEFONICO</a:t>
            </a:r>
            <a:endParaRPr sz="1200" b="1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dirty="0">
                <a:latin typeface="Thaoma"/>
              </a:rPr>
              <a:t>con un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Professionista</a:t>
            </a:r>
            <a:endParaRPr sz="1200" dirty="0">
              <a:latin typeface="Tha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0091EA"/>
                </a:solidFill>
                <a:latin typeface="Thaoma"/>
                <a:ea typeface="Roboto Slab"/>
                <a:cs typeface="Roboto Slab"/>
                <a:sym typeface="Roboto Slab"/>
              </a:rPr>
              <a:t>The Human Touch</a:t>
            </a:r>
            <a:endParaRPr sz="1200" b="0" i="0" u="none" strike="noStrike" cap="none" dirty="0">
              <a:solidFill>
                <a:srgbClr val="0091EA"/>
              </a:solidFill>
              <a:latin typeface="Thaoma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COME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- </a:t>
            </a:r>
            <a:r>
              <a:rPr lang="it-IT" sz="1200" b="0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Assessment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telefonico</a:t>
            </a: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CHI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- Psicologo </a:t>
            </a: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COSA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- Analizziamo le problematiche espresse, i bisogni e la motivazione, indaghiamo esperienze pregresse di terapia e aspettative sul percorso, indirizziamo il paziente verso il terapeuta più adatto</a:t>
            </a: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</p:txBody>
      </p:sp>
      <p:sp>
        <p:nvSpPr>
          <p:cNvPr id="433" name="Google Shape;433;p19"/>
          <p:cNvSpPr/>
          <p:nvPr/>
        </p:nvSpPr>
        <p:spPr>
          <a:xfrm>
            <a:off x="4873201" y="1924555"/>
            <a:ext cx="4166771" cy="26186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0" rIns="91425" bIns="2340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IL NOSTRO VALORE AGGIUNTO</a:t>
            </a:r>
            <a:endParaRPr sz="1200" b="1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00"/>
              <a:buFont typeface="Arial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il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contatto umano</a:t>
            </a:r>
            <a:endParaRPr sz="1200" b="1" i="0" u="none" strike="noStrike" cap="none" dirty="0">
              <a:solidFill>
                <a:srgbClr val="000000"/>
              </a:solidFill>
              <a:highlight>
                <a:schemeClr val="accent6"/>
              </a:highlight>
              <a:latin typeface="Thaoma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mettia</a:t>
            </a:r>
            <a:r>
              <a:rPr lang="it-IT" sz="1200" b="0" i="0" u="none" strike="noStrike" cap="none" dirty="0">
                <a:solidFill>
                  <a:srgbClr val="263238"/>
                </a:solidFill>
                <a:latin typeface="Thaoma"/>
                <a:sym typeface="Arial"/>
              </a:rPr>
              <a:t>m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o il paziente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a proprio agio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fin dall’inizio</a:t>
            </a: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rompiamo il ghiaccio ed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eliminiamo le barriere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tramite la voce</a:t>
            </a: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il Professionista può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cogliere esigenze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ignote a chi sceglie da solo il proprio Professionista</a:t>
            </a: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comprendiamo i bisogni con maggiore efficacia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rispetto ad un questionario auto-compilato </a:t>
            </a: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evitando la scelta mediata da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passaparola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aumentiamo la probabilità di selezionare il Professionista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adatto alle necessità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del paziente</a:t>
            </a: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0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</p:txBody>
      </p:sp>
      <p:cxnSp>
        <p:nvCxnSpPr>
          <p:cNvPr id="435" name="Google Shape;435;p19"/>
          <p:cNvCxnSpPr/>
          <p:nvPr/>
        </p:nvCxnSpPr>
        <p:spPr>
          <a:xfrm>
            <a:off x="3749309" y="2838088"/>
            <a:ext cx="112389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6" name="Google Shape;436;p19"/>
          <p:cNvCxnSpPr/>
          <p:nvPr/>
        </p:nvCxnSpPr>
        <p:spPr>
          <a:xfrm>
            <a:off x="3267182" y="4236544"/>
            <a:ext cx="1123892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7" name="Google Shape;437;p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8068" y="1819510"/>
            <a:ext cx="1085463" cy="95152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38" name="Google Shape;438;p19"/>
          <p:cNvSpPr txBox="1"/>
          <p:nvPr/>
        </p:nvSpPr>
        <p:spPr>
          <a:xfrm>
            <a:off x="355899" y="243519"/>
            <a:ext cx="64736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</a:pPr>
            <a:r>
              <a:rPr lang="it-IT" sz="2000" b="0" i="0" u="none" strike="noStrike" cap="none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La Piattaforma– Video incontri individuali</a:t>
            </a:r>
            <a:endParaRPr sz="2000" b="0" i="0" u="none" strike="noStrike" cap="none" dirty="0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19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2;p5">
            <a:extLst>
              <a:ext uri="{FF2B5EF4-FFF2-40B4-BE49-F238E27FC236}">
                <a16:creationId xmlns:a16="http://schemas.microsoft.com/office/drawing/2014/main" id="{CF9C36D4-819C-9484-E09F-28DFA92E63D3}"/>
              </a:ext>
            </a:extLst>
          </p:cNvPr>
          <p:cNvSpPr/>
          <p:nvPr/>
        </p:nvSpPr>
        <p:spPr>
          <a:xfrm>
            <a:off x="609600" y="760721"/>
            <a:ext cx="7794784" cy="853044"/>
          </a:xfrm>
          <a:prstGeom prst="roundRect">
            <a:avLst>
              <a:gd name="adj" fmla="val 9814"/>
            </a:avLst>
          </a:prstGeom>
          <a:solidFill>
            <a:srgbClr val="E9E9EF"/>
          </a:solidFill>
        </p:spPr>
        <p:txBody>
          <a:bodyPr wrap="square" lIns="0" tIns="0" rIns="0" bIns="0" rtlCol="0"/>
          <a:lstStyle/>
          <a:p>
            <a:pPr lvl="0" algn="just">
              <a:buClr>
                <a:srgbClr val="263238"/>
              </a:buClr>
              <a:buSzPts val="1000"/>
            </a:pPr>
            <a:r>
              <a:rPr lang="it-IT" sz="1200" dirty="0">
                <a:solidFill>
                  <a:srgbClr val="263238"/>
                </a:solidFill>
                <a:latin typeface="Thaoma"/>
              </a:rPr>
              <a:t>La </a:t>
            </a:r>
            <a:r>
              <a:rPr lang="it-IT" sz="1200" b="1" dirty="0">
                <a:solidFill>
                  <a:srgbClr val="263238"/>
                </a:solidFill>
                <a:latin typeface="Thaoma"/>
              </a:rPr>
              <a:t>scelta del Professionista più adatto </a:t>
            </a:r>
            <a:r>
              <a:rPr lang="it-IT" sz="1200" dirty="0">
                <a:solidFill>
                  <a:srgbClr val="263238"/>
                </a:solidFill>
                <a:latin typeface="Thaoma"/>
              </a:rPr>
              <a:t>alle esigenze dell’utente è la </a:t>
            </a:r>
            <a:r>
              <a:rPr lang="it-IT" sz="1200" b="1" dirty="0">
                <a:solidFill>
                  <a:srgbClr val="263238"/>
                </a:solidFill>
                <a:latin typeface="Thaoma"/>
              </a:rPr>
              <a:t>parte fondamentale e più delicata per iniziare un percorso di aiuto</a:t>
            </a:r>
            <a:r>
              <a:rPr lang="it-IT" sz="1200" dirty="0">
                <a:solidFill>
                  <a:srgbClr val="263238"/>
                </a:solidFill>
                <a:latin typeface="Thaoma"/>
              </a:rPr>
              <a:t>.</a:t>
            </a:r>
            <a:endParaRPr lang="it-IT" sz="1200" dirty="0">
              <a:latin typeface="Thaoma"/>
            </a:endParaRPr>
          </a:p>
          <a:p>
            <a:pPr lvl="0" algn="just">
              <a:spcBef>
                <a:spcPts val="191"/>
              </a:spcBef>
              <a:buClr>
                <a:srgbClr val="263238"/>
              </a:buClr>
              <a:buSzPts val="1000"/>
            </a:pPr>
            <a:r>
              <a:rPr lang="it-IT" sz="1200" dirty="0">
                <a:solidFill>
                  <a:srgbClr val="263238"/>
                </a:solidFill>
                <a:latin typeface="Thaoma"/>
              </a:rPr>
              <a:t>Per questo Empatika ha scelto di gestire questa fase con un </a:t>
            </a:r>
            <a:r>
              <a:rPr lang="it-IT" sz="1200" b="1" dirty="0">
                <a:solidFill>
                  <a:srgbClr val="263238"/>
                </a:solidFill>
                <a:latin typeface="Thaoma"/>
              </a:rPr>
              <a:t>contatto umano </a:t>
            </a:r>
            <a:r>
              <a:rPr lang="it-IT" sz="1200" dirty="0">
                <a:solidFill>
                  <a:srgbClr val="263238"/>
                </a:solidFill>
                <a:latin typeface="Thaoma"/>
              </a:rPr>
              <a:t>attraverso un momento di </a:t>
            </a:r>
            <a:r>
              <a:rPr lang="it-IT" sz="1200" b="1" dirty="0" err="1">
                <a:solidFill>
                  <a:srgbClr val="263238"/>
                </a:solidFill>
                <a:latin typeface="Thaoma"/>
              </a:rPr>
              <a:t>assessment</a:t>
            </a:r>
            <a:r>
              <a:rPr lang="it-IT" sz="1200" b="1" dirty="0">
                <a:solidFill>
                  <a:srgbClr val="263238"/>
                </a:solidFill>
                <a:latin typeface="Thaoma"/>
              </a:rPr>
              <a:t> e comprensione con Psicologo</a:t>
            </a:r>
            <a:r>
              <a:rPr lang="it-IT" sz="1200" dirty="0">
                <a:solidFill>
                  <a:srgbClr val="263238"/>
                </a:solidFill>
                <a:latin typeface="Thaoma"/>
              </a:rPr>
              <a:t>, per la successiva scelta del </a:t>
            </a:r>
            <a:r>
              <a:rPr lang="it-IT" sz="1200" b="1" dirty="0">
                <a:solidFill>
                  <a:srgbClr val="263238"/>
                </a:solidFill>
                <a:latin typeface="Thaoma"/>
              </a:rPr>
              <a:t>Professionista più adeguato</a:t>
            </a:r>
            <a:r>
              <a:rPr lang="it-IT" sz="1200" dirty="0">
                <a:solidFill>
                  <a:srgbClr val="263238"/>
                </a:solidFill>
                <a:latin typeface="Thaoma"/>
              </a:rPr>
              <a:t>.</a:t>
            </a:r>
            <a:endParaRPr lang="it-IT" sz="1200" dirty="0">
              <a:latin typeface="Thaoma"/>
            </a:endParaRPr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AC4534E1-BBCD-90FA-7722-B6A5C53B739F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4001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3A6574-CC80-E163-135F-FA6A8290CF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  <p:sp>
        <p:nvSpPr>
          <p:cNvPr id="5" name="Google Shape;82;p3">
            <a:extLst>
              <a:ext uri="{FF2B5EF4-FFF2-40B4-BE49-F238E27FC236}">
                <a16:creationId xmlns:a16="http://schemas.microsoft.com/office/drawing/2014/main" id="{1BFFF279-F74A-EA77-3EC2-9E9494DC4B17}"/>
              </a:ext>
            </a:extLst>
          </p:cNvPr>
          <p:cNvSpPr txBox="1"/>
          <p:nvPr/>
        </p:nvSpPr>
        <p:spPr>
          <a:xfrm>
            <a:off x="246356" y="242004"/>
            <a:ext cx="21539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</a:pPr>
            <a:r>
              <a:rPr lang="it-IT" sz="2000" i="0" u="none" strike="noStrike" cap="none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Indice</a:t>
            </a:r>
            <a:endParaRPr sz="2000" i="0" u="none" strike="noStrike" cap="none" dirty="0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B567CA-9B6B-731D-D850-300405EDFB8E}"/>
              </a:ext>
            </a:extLst>
          </p:cNvPr>
          <p:cNvSpPr txBox="1"/>
          <p:nvPr/>
        </p:nvSpPr>
        <p:spPr>
          <a:xfrm>
            <a:off x="269198" y="1389383"/>
            <a:ext cx="322716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haoma"/>
              </a:rPr>
              <a:t>Empatika - cuore e 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haoma"/>
              </a:rPr>
              <a:t>Perché 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haoma"/>
              </a:rPr>
              <a:t>La Direzione Scientifica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haoma"/>
              </a:rPr>
              <a:t>Empatika per l’Azienda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haoma"/>
              </a:rPr>
              <a:t>La Piattaforma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haoma"/>
              </a:rPr>
              <a:t>I video-incontri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haoma"/>
              </a:rPr>
              <a:t>La consulenza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haoma"/>
              </a:rPr>
              <a:t>Contributo alle certificazioni aziendali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haoma"/>
              </a:rPr>
              <a:t>Unicità, collaborazioni e feedback</a:t>
            </a:r>
          </a:p>
          <a:p>
            <a:endParaRPr lang="it-IT" dirty="0">
              <a:latin typeface="Thaoma"/>
            </a:endParaRPr>
          </a:p>
          <a:p>
            <a:endParaRPr lang="it-IT" dirty="0">
              <a:latin typeface="Thaom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19273E2-3E9B-FC8E-11D1-0EEA73BC39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96"/>
          <a:stretch>
            <a:fillRect/>
          </a:stretch>
        </p:blipFill>
        <p:spPr>
          <a:xfrm>
            <a:off x="3566451" y="0"/>
            <a:ext cx="55912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6370" y="845607"/>
            <a:ext cx="2564813" cy="27406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46" name="Google Shape;4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834" y="945567"/>
            <a:ext cx="2564813" cy="27406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47" name="Google Shape;44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187" y="1180992"/>
            <a:ext cx="1171504" cy="206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3222" y="1036226"/>
            <a:ext cx="1209704" cy="232303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0"/>
          <p:cNvSpPr txBox="1"/>
          <p:nvPr/>
        </p:nvSpPr>
        <p:spPr>
          <a:xfrm>
            <a:off x="3041030" y="1060043"/>
            <a:ext cx="32319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935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Psicologi, Psicoterapeuti e Nutrizionisti Empatika</a:t>
            </a:r>
            <a:r>
              <a:rPr lang="it-IT" sz="1200" b="0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 sono a disposizione per </a:t>
            </a:r>
            <a:r>
              <a:rPr lang="it-IT" sz="1200" b="1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incontri individuali</a:t>
            </a:r>
            <a:r>
              <a:rPr lang="it-IT" sz="1200" b="0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.</a:t>
            </a:r>
            <a:endParaRPr sz="1200" b="0" i="0" u="none" strike="noStrike" cap="none" dirty="0">
              <a:solidFill>
                <a:srgbClr val="142935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142935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935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Il Team è composto da </a:t>
            </a:r>
            <a:r>
              <a:rPr lang="it-IT" sz="1200" b="1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Professionisti e Professioniste con formazione specialistica nelle varie branche della disciplina</a:t>
            </a:r>
            <a:r>
              <a:rPr lang="it-IT" sz="1200" b="0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, per poter soddisfare i bisogni del Paziente  in funzione delle </a:t>
            </a:r>
            <a:r>
              <a:rPr lang="it-IT" sz="1200" b="1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peculiarità di intervento</a:t>
            </a:r>
            <a:r>
              <a:rPr lang="it-IT" sz="1200" b="0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935"/>
              </a:buClr>
              <a:buSzPts val="1200"/>
              <a:buFont typeface="Arial"/>
              <a:buNone/>
            </a:pPr>
            <a:endParaRPr lang="it-IT" sz="1200" dirty="0">
              <a:solidFill>
                <a:srgbClr val="142935"/>
              </a:solidFill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935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I Terapeuti fanno uso della </a:t>
            </a:r>
            <a:r>
              <a:rPr lang="it-IT" sz="1200" b="1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Piattaforma di contenuti come strumento addizionale alla terapia.</a:t>
            </a:r>
            <a:endParaRPr sz="1200" b="1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</p:txBody>
      </p:sp>
      <p:sp>
        <p:nvSpPr>
          <p:cNvPr id="452" name="Google Shape;452;p20"/>
          <p:cNvSpPr/>
          <p:nvPr/>
        </p:nvSpPr>
        <p:spPr>
          <a:xfrm>
            <a:off x="-530576" y="3844539"/>
            <a:ext cx="2252400" cy="1962300"/>
          </a:xfrm>
          <a:prstGeom prst="ellipse">
            <a:avLst/>
          </a:prstGeom>
          <a:solidFill>
            <a:srgbClr val="E9E9EF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pic>
        <p:nvPicPr>
          <p:cNvPr id="453" name="Google Shape;45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493" y="4057761"/>
            <a:ext cx="1296955" cy="89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0"/>
          <p:cNvSpPr txBox="1"/>
          <p:nvPr/>
        </p:nvSpPr>
        <p:spPr>
          <a:xfrm>
            <a:off x="3041030" y="3684405"/>
            <a:ext cx="393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Gli incontri si svolgono in modalità on - line</a:t>
            </a:r>
            <a:endParaRPr sz="1200" b="1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</p:txBody>
      </p:sp>
      <p:sp>
        <p:nvSpPr>
          <p:cNvPr id="455" name="Google Shape;455;p20"/>
          <p:cNvSpPr txBox="1"/>
          <p:nvPr/>
        </p:nvSpPr>
        <p:spPr>
          <a:xfrm>
            <a:off x="355899" y="243519"/>
            <a:ext cx="64736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91EA"/>
              </a:buClr>
              <a:buSzPts val="2000"/>
            </a:pPr>
            <a:r>
              <a:rPr lang="it-IT" sz="2000" b="0" i="0" u="none" strike="noStrike" cap="none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La Piattaforma– </a:t>
            </a:r>
            <a:r>
              <a:rPr lang="it-IT" sz="2000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Video incontri individuali</a:t>
            </a:r>
            <a:endParaRPr sz="2000" b="0" i="0" u="none" strike="noStrike" cap="none" dirty="0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20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B2997BAD-6B54-D0E5-4B2E-6FDC12CD974D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743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>
          <a:extLst>
            <a:ext uri="{FF2B5EF4-FFF2-40B4-BE49-F238E27FC236}">
              <a16:creationId xmlns:a16="http://schemas.microsoft.com/office/drawing/2014/main" id="{575C7A32-FAFB-A858-61A7-50C785FD8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">
            <a:extLst>
              <a:ext uri="{FF2B5EF4-FFF2-40B4-BE49-F238E27FC236}">
                <a16:creationId xmlns:a16="http://schemas.microsoft.com/office/drawing/2014/main" id="{D1EBC868-EE7D-794D-2BE6-94409DD2DE44}"/>
              </a:ext>
            </a:extLst>
          </p:cNvPr>
          <p:cNvSpPr/>
          <p:nvPr/>
        </p:nvSpPr>
        <p:spPr>
          <a:xfrm>
            <a:off x="1895928" y="1892838"/>
            <a:ext cx="5352144" cy="79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Slab"/>
              <a:buNone/>
            </a:pPr>
            <a:r>
              <a:rPr lang="it-IT" sz="4000" b="0" i="0" u="none" strike="noStrike" cap="none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La consulenza</a:t>
            </a:r>
            <a:endParaRPr sz="4000" b="0" i="0" u="none" strike="noStrike" cap="none" dirty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0" name="Google Shape;390;p16">
            <a:extLst>
              <a:ext uri="{FF2B5EF4-FFF2-40B4-BE49-F238E27FC236}">
                <a16:creationId xmlns:a16="http://schemas.microsoft.com/office/drawing/2014/main" id="{D94E7960-B8A2-CC43-A9EC-91ABA8581D83}"/>
              </a:ext>
            </a:extLst>
          </p:cNvPr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6" descr="Immagine che contiene testo, pallacanestro, gara di atletica, sport&#10;&#10;Descrizione generata automaticamente">
            <a:extLst>
              <a:ext uri="{FF2B5EF4-FFF2-40B4-BE49-F238E27FC236}">
                <a16:creationId xmlns:a16="http://schemas.microsoft.com/office/drawing/2014/main" id="{BFBF8121-1668-D93C-89BC-5F578D8449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621A966C-5DCC-14D2-B668-1633ED3661B4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fld id="{B6F15528-21DE-4FAA-801E-634DDDAF4B2B}" type="slidenum">
              <a:rPr lang="it-IT"/>
              <a:pPr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71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>
          <a:extLst>
            <a:ext uri="{FF2B5EF4-FFF2-40B4-BE49-F238E27FC236}">
              <a16:creationId xmlns:a16="http://schemas.microsoft.com/office/drawing/2014/main" id="{68831830-B567-2F81-27F2-ACD8480C0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0">
            <a:extLst>
              <a:ext uri="{FF2B5EF4-FFF2-40B4-BE49-F238E27FC236}">
                <a16:creationId xmlns:a16="http://schemas.microsoft.com/office/drawing/2014/main" id="{DA4F935E-2B93-1DF4-8A17-17EB7E0E7C14}"/>
              </a:ext>
            </a:extLst>
          </p:cNvPr>
          <p:cNvSpPr txBox="1"/>
          <p:nvPr/>
        </p:nvSpPr>
        <p:spPr>
          <a:xfrm>
            <a:off x="722611" y="1038126"/>
            <a:ext cx="406370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935"/>
              </a:buClr>
              <a:buSzPts val="1200"/>
              <a:buFont typeface="Arial"/>
              <a:buNone/>
            </a:pPr>
            <a:r>
              <a:rPr lang="it-IT" sz="1200" i="0" u="none" strike="noStrike" cap="none" dirty="0">
                <a:solidFill>
                  <a:srgbClr val="142935"/>
                </a:solidFill>
                <a:latin typeface="Thaoma"/>
                <a:sym typeface="Arial"/>
              </a:rPr>
              <a:t>L’esperienza del nostro Team ci permette di operare sull’</a:t>
            </a:r>
            <a:r>
              <a:rPr lang="it-IT" sz="1200" dirty="0">
                <a:solidFill>
                  <a:srgbClr val="142935"/>
                </a:solidFill>
                <a:latin typeface="Thaoma"/>
              </a:rPr>
              <a:t>Organizzazione con </a:t>
            </a:r>
            <a:r>
              <a:rPr lang="it-IT" sz="1200" b="1" dirty="0">
                <a:solidFill>
                  <a:srgbClr val="142935"/>
                </a:solidFill>
                <a:latin typeface="Thaoma"/>
              </a:rPr>
              <a:t>interventi ad hoc </a:t>
            </a:r>
            <a:r>
              <a:rPr lang="it-IT" sz="1200" dirty="0">
                <a:solidFill>
                  <a:srgbClr val="142935"/>
                </a:solidFill>
                <a:latin typeface="Thaoma"/>
              </a:rPr>
              <a:t>sulla popolazione aziendale.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935"/>
              </a:buClr>
              <a:buSzPts val="1200"/>
              <a:buFont typeface="Arial"/>
              <a:buNone/>
            </a:pPr>
            <a:endParaRPr lang="it-IT" sz="1200" b="1" i="0" u="none" strike="noStrike" cap="none" dirty="0">
              <a:solidFill>
                <a:srgbClr val="142935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935"/>
              </a:buClr>
              <a:buSzPts val="1200"/>
              <a:buFont typeface="Arial"/>
              <a:buNone/>
            </a:pPr>
            <a:r>
              <a:rPr lang="it-IT" sz="1200" dirty="0">
                <a:solidFill>
                  <a:srgbClr val="142935"/>
                </a:solidFill>
                <a:latin typeface="Thaoma"/>
              </a:rPr>
              <a:t>Attraverso interviste mirate agli stakeholders in Azienda (Proprietà, HR, Management) </a:t>
            </a:r>
            <a:r>
              <a:rPr lang="it-IT" sz="1200" b="1" dirty="0">
                <a:solidFill>
                  <a:srgbClr val="142935"/>
                </a:solidFill>
                <a:latin typeface="Thaoma"/>
              </a:rPr>
              <a:t>definiamo le aree di intervento</a:t>
            </a:r>
            <a:r>
              <a:rPr lang="it-IT" sz="1200" dirty="0">
                <a:solidFill>
                  <a:srgbClr val="142935"/>
                </a:solidFill>
                <a:latin typeface="Thaoma"/>
              </a:rPr>
              <a:t>, e proponiamo </a:t>
            </a:r>
            <a:r>
              <a:rPr lang="it-IT" sz="1200" b="1" dirty="0">
                <a:solidFill>
                  <a:srgbClr val="142935"/>
                </a:solidFill>
                <a:latin typeface="Thaoma"/>
              </a:rPr>
              <a:t>progetti ad hoc </a:t>
            </a:r>
            <a:r>
              <a:rPr lang="it-IT" sz="1200" dirty="0">
                <a:solidFill>
                  <a:srgbClr val="142935"/>
                </a:solidFill>
                <a:latin typeface="Thaoma"/>
              </a:rPr>
              <a:t>per la risoluzione delle criticità emerse in fase di analisi.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935"/>
              </a:buClr>
              <a:buSzPts val="1200"/>
              <a:buFont typeface="Arial"/>
              <a:buNone/>
            </a:pPr>
            <a:endParaRPr lang="it-IT" sz="1200" i="0" u="none" strike="noStrike" cap="none" dirty="0">
              <a:solidFill>
                <a:srgbClr val="142935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935"/>
              </a:buClr>
              <a:buSzPts val="1200"/>
              <a:buFont typeface="Arial"/>
              <a:buNone/>
            </a:pPr>
            <a:r>
              <a:rPr lang="it-IT" sz="1200" dirty="0">
                <a:solidFill>
                  <a:srgbClr val="142935"/>
                </a:solidFill>
                <a:latin typeface="Thaoma"/>
              </a:rPr>
              <a:t>Analisi di clima, formazione, interventi specifici su fasce di popolazione aziendale (es: junior o senior, singole funzioni o dipartimenti) permettono alle nostre Aziende clienti di </a:t>
            </a:r>
            <a:r>
              <a:rPr lang="it-IT" sz="1200" b="1" dirty="0">
                <a:solidFill>
                  <a:srgbClr val="142935"/>
                </a:solidFill>
                <a:latin typeface="Thaoma"/>
              </a:rPr>
              <a:t>intervenire in modo puntuale e specifico, aumentando i benefici sulla propria organizzazione nel lungo periodo</a:t>
            </a:r>
            <a:r>
              <a:rPr lang="it-IT" sz="1200" dirty="0">
                <a:solidFill>
                  <a:srgbClr val="142935"/>
                </a:solidFill>
                <a:latin typeface="Thaoma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935"/>
              </a:buClr>
              <a:buSzPts val="1200"/>
              <a:buFont typeface="Arial"/>
              <a:buNone/>
            </a:pPr>
            <a:endParaRPr lang="it-IT" sz="1200" i="0" u="none" strike="noStrike" cap="none" dirty="0">
              <a:solidFill>
                <a:srgbClr val="142935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935"/>
              </a:buClr>
              <a:buSzPts val="1200"/>
              <a:buFont typeface="Arial"/>
              <a:buNone/>
            </a:pPr>
            <a:r>
              <a:rPr lang="it-IT" sz="1200" dirty="0">
                <a:solidFill>
                  <a:srgbClr val="142935"/>
                </a:solidFill>
                <a:latin typeface="Thaoma"/>
              </a:rPr>
              <a:t>Piattaforma e percorsi con i Professionisti diventano, in quest’ottica, elementi integrati ed imprescindibili nel progetto.</a:t>
            </a:r>
            <a:endParaRPr sz="120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</p:txBody>
      </p:sp>
      <p:sp>
        <p:nvSpPr>
          <p:cNvPr id="455" name="Google Shape;455;p20">
            <a:extLst>
              <a:ext uri="{FF2B5EF4-FFF2-40B4-BE49-F238E27FC236}">
                <a16:creationId xmlns:a16="http://schemas.microsoft.com/office/drawing/2014/main" id="{7E246ED9-17BF-24A0-0426-B61DB7FB120B}"/>
              </a:ext>
            </a:extLst>
          </p:cNvPr>
          <p:cNvSpPr txBox="1"/>
          <p:nvPr/>
        </p:nvSpPr>
        <p:spPr>
          <a:xfrm>
            <a:off x="355899" y="243519"/>
            <a:ext cx="64736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91EA"/>
              </a:buClr>
              <a:buSzPts val="2000"/>
            </a:pPr>
            <a:r>
              <a:rPr lang="it-IT" sz="2000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Consulenza e Formazione</a:t>
            </a:r>
            <a:endParaRPr sz="2000" b="0" i="0" u="none" strike="noStrike" cap="none" dirty="0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>
            <a:extLst>
              <a:ext uri="{FF2B5EF4-FFF2-40B4-BE49-F238E27FC236}">
                <a16:creationId xmlns:a16="http://schemas.microsoft.com/office/drawing/2014/main" id="{6F0A6357-F6CC-76ED-EE96-56B520B4D730}"/>
              </a:ext>
            </a:extLst>
          </p:cNvPr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20" descr="Immagine che contiene testo, pallacanestro, gara di atletica, sport&#10;&#10;Descrizione generata automaticamente">
            <a:extLst>
              <a:ext uri="{FF2B5EF4-FFF2-40B4-BE49-F238E27FC236}">
                <a16:creationId xmlns:a16="http://schemas.microsoft.com/office/drawing/2014/main" id="{3D3515A4-38E8-377E-8BD5-2A0FA8E54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F4E326B7-A3A1-BC26-7EFF-8E48A5942E7F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22</a:t>
            </a:r>
          </a:p>
        </p:txBody>
      </p:sp>
      <p:sp>
        <p:nvSpPr>
          <p:cNvPr id="3" name="AutoShape 2" descr="How HR Consulting Has Changed Business Structures">
            <a:extLst>
              <a:ext uri="{FF2B5EF4-FFF2-40B4-BE49-F238E27FC236}">
                <a16:creationId xmlns:a16="http://schemas.microsoft.com/office/drawing/2014/main" id="{72C44E38-6AB3-8C65-EF88-D4BCF60A6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42F70C5F-0D35-5C04-D81E-086334CFFB56}"/>
              </a:ext>
            </a:extLst>
          </p:cNvPr>
          <p:cNvGrpSpPr/>
          <p:nvPr/>
        </p:nvGrpSpPr>
        <p:grpSpPr>
          <a:xfrm>
            <a:off x="5634038" y="1313730"/>
            <a:ext cx="3154063" cy="2680406"/>
            <a:chOff x="1552419" y="2155325"/>
            <a:chExt cx="2960934" cy="241282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AFB80A48-7F35-21A1-B268-2B564000C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4874" r="16098"/>
            <a:stretch>
              <a:fillRect/>
            </a:stretch>
          </p:blipFill>
          <p:spPr>
            <a:xfrm>
              <a:off x="1552419" y="2155325"/>
              <a:ext cx="2960934" cy="2412822"/>
            </a:xfrm>
            <a:prstGeom prst="rect">
              <a:avLst/>
            </a:prstGeom>
          </p:spPr>
        </p:pic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4F3FD95-0040-AEB7-04BD-4733C5B3C402}"/>
                </a:ext>
              </a:extLst>
            </p:cNvPr>
            <p:cNvSpPr/>
            <p:nvPr/>
          </p:nvSpPr>
          <p:spPr>
            <a:xfrm>
              <a:off x="2301411" y="2256618"/>
              <a:ext cx="436652" cy="4202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Google Shape;65;p2" descr="Immagine che contiene testo, pallacanestro, gara di atletica, sport&#10;&#10;Descrizione generata automaticamente">
              <a:extLst>
                <a:ext uri="{FF2B5EF4-FFF2-40B4-BE49-F238E27FC236}">
                  <a16:creationId xmlns:a16="http://schemas.microsoft.com/office/drawing/2014/main" id="{4507E8BA-FA1E-3139-2D2F-ABAA6873DF4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53338" y="2315731"/>
              <a:ext cx="343071" cy="34307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11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7">
          <a:extLst>
            <a:ext uri="{FF2B5EF4-FFF2-40B4-BE49-F238E27FC236}">
              <a16:creationId xmlns:a16="http://schemas.microsoft.com/office/drawing/2014/main" id="{F16FE31D-2448-72E7-714B-9D7DBB654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">
            <a:extLst>
              <a:ext uri="{FF2B5EF4-FFF2-40B4-BE49-F238E27FC236}">
                <a16:creationId xmlns:a16="http://schemas.microsoft.com/office/drawing/2014/main" id="{75B768B3-49AC-17AE-F2DD-9BE1FA16F597}"/>
              </a:ext>
            </a:extLst>
          </p:cNvPr>
          <p:cNvSpPr/>
          <p:nvPr/>
        </p:nvSpPr>
        <p:spPr>
          <a:xfrm>
            <a:off x="1402769" y="1793580"/>
            <a:ext cx="6236068" cy="141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Slab"/>
              <a:buNone/>
            </a:pPr>
            <a:r>
              <a:rPr lang="it-IT" sz="40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Contributo alle certificazioni aziendali</a:t>
            </a:r>
            <a:endParaRPr sz="4000" b="0" i="0" u="none" strike="noStrike" cap="none" dirty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0" name="Google Shape;390;p16">
            <a:extLst>
              <a:ext uri="{FF2B5EF4-FFF2-40B4-BE49-F238E27FC236}">
                <a16:creationId xmlns:a16="http://schemas.microsoft.com/office/drawing/2014/main" id="{34F60A92-A4C8-193A-F1BD-D5CC86C9C2E2}"/>
              </a:ext>
            </a:extLst>
          </p:cNvPr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6" descr="Immagine che contiene testo, pallacanestro, gara di atletica, sport&#10;&#10;Descrizione generata automaticamente">
            <a:extLst>
              <a:ext uri="{FF2B5EF4-FFF2-40B4-BE49-F238E27FC236}">
                <a16:creationId xmlns:a16="http://schemas.microsoft.com/office/drawing/2014/main" id="{B316A91A-0380-CED2-CBC8-560C1F3B751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56DAE1DC-ED13-B0D8-9C08-38C7E10DD7C7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fld id="{B6F15528-21DE-4FAA-801E-634DDDAF4B2B}" type="slidenum">
              <a:rPr lang="it-IT"/>
              <a:pPr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561250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E901D6C-609B-9DE9-5825-06B600714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96991"/>
              </p:ext>
            </p:extLst>
          </p:nvPr>
        </p:nvGraphicFramePr>
        <p:xfrm>
          <a:off x="1299680" y="726201"/>
          <a:ext cx="6711594" cy="3657600"/>
        </p:xfrm>
        <a:graphic>
          <a:graphicData uri="http://schemas.openxmlformats.org/drawingml/2006/table">
            <a:tbl>
              <a:tblPr firstRow="1" bandRow="1"/>
              <a:tblGrid>
                <a:gridCol w="2237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5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dirty="0" err="1">
                          <a:solidFill>
                            <a:srgbClr val="FFFFFF"/>
                          </a:solidFill>
                        </a:rPr>
                        <a:t>Certificazione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dirty="0" err="1">
                          <a:solidFill>
                            <a:srgbClr val="FFFFFF"/>
                          </a:solidFill>
                        </a:rPr>
                        <a:t>Obiettivi</a:t>
                      </a:r>
                      <a:r>
                        <a:rPr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FFFFFF"/>
                          </a:solidFill>
                        </a:rPr>
                        <a:t>principali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dirty="0" err="1">
                          <a:solidFill>
                            <a:srgbClr val="FFFFFF"/>
                          </a:solidFill>
                        </a:rPr>
                        <a:t>Contributo</a:t>
                      </a:r>
                      <a:r>
                        <a:rPr dirty="0">
                          <a:solidFill>
                            <a:srgbClr val="FFFFFF"/>
                          </a:solidFill>
                        </a:rPr>
                        <a:t> di Empatika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 b="1" dirty="0" err="1"/>
                        <a:t>Parità</a:t>
                      </a:r>
                      <a:r>
                        <a:rPr sz="900" b="1" dirty="0"/>
                        <a:t> di </a:t>
                      </a:r>
                      <a:r>
                        <a:rPr sz="900" b="1" dirty="0" err="1"/>
                        <a:t>Genere</a:t>
                      </a:r>
                      <a:r>
                        <a:rPr sz="900" b="1" dirty="0"/>
                        <a:t> (UNI/</a:t>
                      </a:r>
                      <a:r>
                        <a:rPr sz="900" b="1" dirty="0" err="1"/>
                        <a:t>PdR</a:t>
                      </a:r>
                      <a:r>
                        <a:rPr sz="900" b="1" dirty="0"/>
                        <a:t> 125:2022)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 dirty="0" err="1"/>
                        <a:t>Promuovere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equità</a:t>
                      </a:r>
                      <a:r>
                        <a:rPr sz="900" dirty="0"/>
                        <a:t>, </a:t>
                      </a:r>
                      <a:r>
                        <a:rPr sz="900" dirty="0" err="1"/>
                        <a:t>inclusione</a:t>
                      </a:r>
                      <a:r>
                        <a:rPr sz="900" dirty="0"/>
                        <a:t> e </a:t>
                      </a:r>
                      <a:r>
                        <a:rPr sz="900" dirty="0" err="1"/>
                        <a:t>pari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opportunità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tra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uomini</a:t>
                      </a:r>
                      <a:r>
                        <a:rPr sz="900" dirty="0"/>
                        <a:t> e </a:t>
                      </a:r>
                      <a:r>
                        <a:rPr sz="900" dirty="0" err="1"/>
                        <a:t>donne</a:t>
                      </a:r>
                      <a:r>
                        <a:rPr sz="900" dirty="0"/>
                        <a:t>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 dirty="0"/>
                        <a:t>Webinar e </a:t>
                      </a:r>
                      <a:r>
                        <a:rPr sz="900" dirty="0" err="1"/>
                        <a:t>percorsi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formativi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sulla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parità</a:t>
                      </a:r>
                      <a:r>
                        <a:rPr sz="900" dirty="0"/>
                        <a:t>, empowerment e </a:t>
                      </a:r>
                      <a:r>
                        <a:rPr sz="900" dirty="0" err="1"/>
                        <a:t>linguaggio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inclusivo</a:t>
                      </a:r>
                      <a:r>
                        <a:rPr sz="900" dirty="0"/>
                        <a:t>; </a:t>
                      </a:r>
                      <a:r>
                        <a:rPr sz="900" dirty="0" err="1"/>
                        <a:t>supporto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psicologico</a:t>
                      </a:r>
                      <a:r>
                        <a:rPr sz="900" dirty="0"/>
                        <a:t> e </a:t>
                      </a:r>
                      <a:r>
                        <a:rPr sz="900" dirty="0" err="1"/>
                        <a:t>analisi</a:t>
                      </a:r>
                      <a:r>
                        <a:rPr sz="900" dirty="0"/>
                        <a:t> di </a:t>
                      </a:r>
                      <a:r>
                        <a:rPr sz="900" dirty="0" err="1"/>
                        <a:t>clima</a:t>
                      </a:r>
                      <a:r>
                        <a:rPr sz="900" dirty="0"/>
                        <a:t>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 b="1" dirty="0" err="1"/>
                        <a:t>Benessere</a:t>
                      </a:r>
                      <a:r>
                        <a:rPr sz="900" b="1" dirty="0"/>
                        <a:t> </a:t>
                      </a:r>
                      <a:r>
                        <a:rPr sz="900" b="1" dirty="0" err="1"/>
                        <a:t>Organizzativo</a:t>
                      </a:r>
                      <a:r>
                        <a:rPr sz="900" b="1" dirty="0"/>
                        <a:t> (Great Place to Work®, WHP, ISO 45003)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/>
                        <a:t>Valutare e migliorare la salute mentale, il clima e la soddisfazione dei dipendenti.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/>
                        <a:t>Servizi di supporto psicologico, contenuti di auto-aiuto e formazione per la prevenzione del disagio e dello stress lavorativo.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 b="1" dirty="0" err="1"/>
                        <a:t>Certificazioni</a:t>
                      </a:r>
                      <a:r>
                        <a:rPr sz="900" b="1" dirty="0"/>
                        <a:t> ESG / </a:t>
                      </a:r>
                      <a:r>
                        <a:rPr sz="900" b="1" dirty="0" err="1"/>
                        <a:t>Sostenibilità</a:t>
                      </a:r>
                      <a:r>
                        <a:rPr sz="900" b="1" dirty="0"/>
                        <a:t> (GRI, SDG ONU, SA8000)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 dirty="0" err="1"/>
                        <a:t>Rafforzare</a:t>
                      </a:r>
                      <a:r>
                        <a:rPr sz="900" dirty="0"/>
                        <a:t> il </a:t>
                      </a:r>
                      <a:r>
                        <a:rPr sz="900" dirty="0" err="1"/>
                        <a:t>pilastro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sociale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della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sostenibilità</a:t>
                      </a:r>
                      <a:r>
                        <a:rPr sz="900" dirty="0"/>
                        <a:t> e il welfare </a:t>
                      </a:r>
                      <a:r>
                        <a:rPr sz="900" dirty="0" err="1"/>
                        <a:t>interno</a:t>
                      </a:r>
                      <a:r>
                        <a:rPr sz="900" dirty="0"/>
                        <a:t>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 dirty="0"/>
                        <a:t>Empatika </a:t>
                      </a:r>
                      <a:r>
                        <a:rPr sz="900" dirty="0" err="1"/>
                        <a:t>fornisce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dati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aggregati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sul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benessere</a:t>
                      </a:r>
                      <a:r>
                        <a:rPr sz="900" dirty="0"/>
                        <a:t> e </a:t>
                      </a:r>
                      <a:r>
                        <a:rPr sz="900" dirty="0" err="1"/>
                        <a:t>programmi</a:t>
                      </a:r>
                      <a:r>
                        <a:rPr sz="900" dirty="0"/>
                        <a:t> CSR per il </a:t>
                      </a:r>
                      <a:r>
                        <a:rPr sz="900" dirty="0" err="1"/>
                        <a:t>benessere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psicologico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dei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dipendenti</a:t>
                      </a:r>
                      <a:r>
                        <a:rPr sz="900" dirty="0"/>
                        <a:t>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 b="1" dirty="0"/>
                        <a:t>Welfare </a:t>
                      </a:r>
                      <a:r>
                        <a:rPr sz="900" b="1" dirty="0" err="1"/>
                        <a:t>Aziendale</a:t>
                      </a:r>
                      <a:r>
                        <a:rPr sz="900" b="1" dirty="0"/>
                        <a:t> (Welfare Index PMI, Flexible Benefit)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/>
                        <a:t>Migliorare la qualità e l’impatto del piano welfare aziendale.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/>
                        <a:t>Servizi digitali per la salute mentale, accessibili e personalizzabili per dipendenti e familiari.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 b="1" dirty="0"/>
                        <a:t>ISO 45003 (</a:t>
                      </a:r>
                      <a:r>
                        <a:rPr sz="900" b="1" dirty="0" err="1"/>
                        <a:t>Gestione</a:t>
                      </a:r>
                      <a:r>
                        <a:rPr sz="900" b="1" dirty="0"/>
                        <a:t> Salute </a:t>
                      </a:r>
                      <a:r>
                        <a:rPr sz="900" b="1" dirty="0" err="1"/>
                        <a:t>Psicologica</a:t>
                      </a:r>
                      <a:r>
                        <a:rPr sz="900" b="1" dirty="0"/>
                        <a:t> </a:t>
                      </a:r>
                      <a:r>
                        <a:rPr sz="900" b="1" dirty="0" err="1"/>
                        <a:t>sul</a:t>
                      </a:r>
                      <a:r>
                        <a:rPr sz="900" b="1" dirty="0"/>
                        <a:t> Lavoro)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/>
                        <a:t>Gestire e ridurre i rischi psicosociali all’interno dell’organizzazione.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/>
                        <a:t>Percorsi di formazione e prevenzione dello stress, supporto psicologico continuo e consulenza organizzativa.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1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 b="1" dirty="0"/>
                        <a:t>Diversity &amp; Inclusion (Carta per le Pari </a:t>
                      </a:r>
                      <a:r>
                        <a:rPr sz="900" b="1" dirty="0" err="1"/>
                        <a:t>Opportunità</a:t>
                      </a:r>
                      <a:r>
                        <a:rPr sz="900" b="1" dirty="0"/>
                        <a:t>, Diversity Label)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/>
                        <a:t>Promuovere una cultura inclusiva e la valorizzazione delle diversità.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defRPr sz="1000"/>
                      </a:pPr>
                      <a:r>
                        <a:rPr sz="900" dirty="0"/>
                        <a:t>Empatika </a:t>
                      </a:r>
                      <a:r>
                        <a:rPr sz="900" dirty="0" err="1"/>
                        <a:t>offre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formazione</a:t>
                      </a:r>
                      <a:r>
                        <a:rPr sz="900" dirty="0"/>
                        <a:t> e </a:t>
                      </a:r>
                      <a:r>
                        <a:rPr sz="900" dirty="0" err="1"/>
                        <a:t>contenuti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su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empatia</a:t>
                      </a:r>
                      <a:r>
                        <a:rPr sz="900" dirty="0"/>
                        <a:t>, </a:t>
                      </a:r>
                      <a:r>
                        <a:rPr sz="900" dirty="0" err="1"/>
                        <a:t>comunicazione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inclusiva</a:t>
                      </a:r>
                      <a:r>
                        <a:rPr sz="900" dirty="0"/>
                        <a:t> e </a:t>
                      </a:r>
                      <a:r>
                        <a:rPr sz="900" dirty="0" err="1"/>
                        <a:t>gestione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dei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conflitti</a:t>
                      </a:r>
                      <a:r>
                        <a:rPr sz="900" dirty="0"/>
                        <a:t>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Google Shape;455;p20">
            <a:extLst>
              <a:ext uri="{FF2B5EF4-FFF2-40B4-BE49-F238E27FC236}">
                <a16:creationId xmlns:a16="http://schemas.microsoft.com/office/drawing/2014/main" id="{0A8BE634-9AFB-A8E6-AA07-40148DD74707}"/>
              </a:ext>
            </a:extLst>
          </p:cNvPr>
          <p:cNvSpPr txBox="1"/>
          <p:nvPr/>
        </p:nvSpPr>
        <p:spPr>
          <a:xfrm>
            <a:off x="355899" y="243519"/>
            <a:ext cx="64736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91EA"/>
              </a:buClr>
              <a:buSzPts val="2000"/>
            </a:pPr>
            <a:r>
              <a:rPr lang="it-IT" sz="2000" b="0" i="0" u="none" strike="noStrike" cap="none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Empatika e le Certificazioni Aziendali</a:t>
            </a:r>
            <a:endParaRPr sz="2000" b="0" i="0" u="none" strike="noStrike" cap="none" dirty="0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36FA444D-EAE8-BBB0-2A0F-DB0D6F17E07F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fld id="{B6F15528-21DE-4FAA-801E-634DDDAF4B2B}" type="slidenum">
              <a:rPr lang="it-IT"/>
              <a:pPr/>
              <a:t>24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7502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>
          <a:extLst>
            <a:ext uri="{FF2B5EF4-FFF2-40B4-BE49-F238E27FC236}">
              <a16:creationId xmlns:a16="http://schemas.microsoft.com/office/drawing/2014/main" id="{DD9BBA1D-1075-B636-F39F-26B1EED2D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">
            <a:extLst>
              <a:ext uri="{FF2B5EF4-FFF2-40B4-BE49-F238E27FC236}">
                <a16:creationId xmlns:a16="http://schemas.microsoft.com/office/drawing/2014/main" id="{3E071C2E-DBDC-3EB2-1DF2-16CD53521890}"/>
              </a:ext>
            </a:extLst>
          </p:cNvPr>
          <p:cNvSpPr/>
          <p:nvPr/>
        </p:nvSpPr>
        <p:spPr>
          <a:xfrm>
            <a:off x="500064" y="1808951"/>
            <a:ext cx="8579644" cy="80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Slab"/>
              <a:buNone/>
            </a:pPr>
            <a:r>
              <a:rPr lang="it-IT" sz="4000" b="0" i="0" u="none" strike="noStrike" cap="none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Unicità, collaborazioni e feedback</a:t>
            </a:r>
            <a:endParaRPr sz="4000" b="0" i="0" u="none" strike="noStrike" cap="none" dirty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0" name="Google Shape;390;p16">
            <a:extLst>
              <a:ext uri="{FF2B5EF4-FFF2-40B4-BE49-F238E27FC236}">
                <a16:creationId xmlns:a16="http://schemas.microsoft.com/office/drawing/2014/main" id="{F784DF79-C955-725B-9492-EBD1A07A634A}"/>
              </a:ext>
            </a:extLst>
          </p:cNvPr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16" descr="Immagine che contiene testo, pallacanestro, gara di atletica, sport&#10;&#10;Descrizione generata automaticamente">
            <a:extLst>
              <a:ext uri="{FF2B5EF4-FFF2-40B4-BE49-F238E27FC236}">
                <a16:creationId xmlns:a16="http://schemas.microsoft.com/office/drawing/2014/main" id="{2639D76E-5FBA-07CF-E6E5-1E6C9E24E8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56CF18B1-E153-7073-B374-7265B597B413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fld id="{B6F15528-21DE-4FAA-801E-634DDDAF4B2B}" type="slidenum">
              <a:rPr lang="it-IT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35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1"/>
          <p:cNvSpPr/>
          <p:nvPr/>
        </p:nvSpPr>
        <p:spPr>
          <a:xfrm>
            <a:off x="554804" y="4091054"/>
            <a:ext cx="7921377" cy="553907"/>
          </a:xfrm>
          <a:prstGeom prst="rect">
            <a:avLst/>
          </a:prstGeom>
          <a:solidFill>
            <a:srgbClr val="C7E3E6"/>
          </a:solidFill>
        </p:spPr>
        <p:txBody>
          <a:bodyPr wrap="square" lIns="0" tIns="0" rIns="0" bIns="0" rtlCol="0"/>
          <a:lstStyle/>
          <a:p>
            <a:pPr lvl="0" algn="just">
              <a:buClr>
                <a:srgbClr val="263238"/>
              </a:buClr>
              <a:buSzPts val="1000"/>
            </a:pPr>
            <a:r>
              <a:rPr lang="it-IT" sz="1000" b="1" dirty="0">
                <a:solidFill>
                  <a:srgbClr val="263238"/>
                </a:solidFill>
                <a:latin typeface="Thaoma"/>
              </a:rPr>
              <a:t>EMPATIKA è unica e distintiva sul mercato: </a:t>
            </a:r>
            <a:r>
              <a:rPr lang="it-IT" sz="1000" dirty="0">
                <a:solidFill>
                  <a:srgbClr val="263238"/>
                </a:solidFill>
                <a:latin typeface="Thaoma"/>
              </a:rPr>
              <a:t>fornisce contenuti di auto-aiuto (video, podcast, articoli e webinar) che consentono  </a:t>
            </a:r>
            <a:r>
              <a:rPr lang="it-IT" sz="1000" b="1" dirty="0">
                <a:solidFill>
                  <a:srgbClr val="263238"/>
                </a:solidFill>
                <a:latin typeface="Thaoma"/>
              </a:rPr>
              <a:t>all’utente di stabilire un primo approccio alla Psicologia e alla nutrizione </a:t>
            </a:r>
            <a:r>
              <a:rPr lang="it-IT" sz="1000" dirty="0">
                <a:solidFill>
                  <a:srgbClr val="263238"/>
                </a:solidFill>
                <a:latin typeface="Thaoma"/>
              </a:rPr>
              <a:t>identificandoli</a:t>
            </a:r>
            <a:r>
              <a:rPr lang="it-IT" sz="1000" b="1" dirty="0">
                <a:solidFill>
                  <a:srgbClr val="263238"/>
                </a:solidFill>
                <a:latin typeface="Thaoma"/>
              </a:rPr>
              <a:t> </a:t>
            </a:r>
            <a:r>
              <a:rPr lang="it-IT" sz="1000" dirty="0">
                <a:solidFill>
                  <a:srgbClr val="263238"/>
                </a:solidFill>
                <a:latin typeface="Thaoma"/>
              </a:rPr>
              <a:t>come strumenti per ritrovare il proprio equilibrio. L’accesso ai contenuti supporta inoltre l’individuo nella maturazione della consapevolezza di voler accedere ad un supporto con un Professionista.</a:t>
            </a:r>
            <a:endParaRPr lang="it-IT" dirty="0">
              <a:solidFill>
                <a:srgbClr val="263238"/>
              </a:solidFill>
              <a:latin typeface="Thaoma"/>
            </a:endParaRPr>
          </a:p>
          <a:p>
            <a:endParaRPr sz="637" dirty="0"/>
          </a:p>
        </p:txBody>
      </p:sp>
      <p:sp>
        <p:nvSpPr>
          <p:cNvPr id="463" name="Google Shape;463;p21"/>
          <p:cNvSpPr/>
          <p:nvPr/>
        </p:nvSpPr>
        <p:spPr>
          <a:xfrm>
            <a:off x="141585" y="314957"/>
            <a:ext cx="6473681" cy="39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it-IT" sz="20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L</a:t>
            </a:r>
            <a:r>
              <a:rPr lang="it-IT" sz="2000" b="0" i="0" u="none" strike="noStrike" cap="none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e unicità della Piattaforma Empatika</a:t>
            </a:r>
            <a:endParaRPr sz="2000" b="0" i="0" u="none" strike="noStrike" cap="none" dirty="0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4" name="Google Shape;464;p21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21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6" name="Google Shape;466;p21"/>
          <p:cNvGraphicFramePr/>
          <p:nvPr>
            <p:extLst>
              <p:ext uri="{D42A27DB-BD31-4B8C-83A1-F6EECF244321}">
                <p14:modId xmlns:p14="http://schemas.microsoft.com/office/powerpoint/2010/main" val="1215486666"/>
              </p:ext>
            </p:extLst>
          </p:nvPr>
        </p:nvGraphicFramePr>
        <p:xfrm>
          <a:off x="554804" y="963758"/>
          <a:ext cx="7921377" cy="3109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71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443">
                  <a:extLst>
                    <a:ext uri="{9D8B030D-6E8A-4147-A177-3AD203B41FA5}">
                      <a16:colId xmlns:a16="http://schemas.microsoft.com/office/drawing/2014/main" val="3190051640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latin typeface="Thaoma"/>
                        </a:rPr>
                        <a:t>Customer Experience</a:t>
                      </a:r>
                      <a:endParaRPr sz="1200" b="1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latin typeface="Thaoma"/>
                        </a:rPr>
                        <a:t>Empatika</a:t>
                      </a:r>
                      <a:endParaRPr sz="1200" b="1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b="1" i="0" u="none" strike="noStrike" cap="none" dirty="0">
                          <a:solidFill>
                            <a:schemeClr val="bg1"/>
                          </a:solidFill>
                          <a:latin typeface="Thaoma"/>
                          <a:ea typeface="+mn-ea"/>
                          <a:cs typeface="+mn-cs"/>
                          <a:sym typeface="Arial"/>
                        </a:rPr>
                        <a:t>Altri Player Digitali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b="1" i="0" u="none" strike="noStrike" cap="none" dirty="0">
                        <a:solidFill>
                          <a:schemeClr val="bg1"/>
                        </a:solidFill>
                        <a:latin typeface="Thaom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i="0" u="none" strike="noStrike" cap="none" dirty="0">
                          <a:solidFill>
                            <a:schemeClr val="bg1"/>
                          </a:solidFill>
                          <a:latin typeface="Thaoma"/>
                          <a:ea typeface="+mn-ea"/>
                          <a:cs typeface="+mn-cs"/>
                          <a:sym typeface="Arial"/>
                        </a:rPr>
                        <a:t>Terapia tradizionale in presenza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latin typeface="Thaoma"/>
                        </a:rPr>
                        <a:t>SELF – HELP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000" b="0" u="none" strike="noStrike" cap="none" dirty="0">
                          <a:latin typeface="Thaoma"/>
                        </a:rPr>
                        <a:t>Contenuti di auto-aiuto</a:t>
                      </a:r>
                      <a:endParaRPr sz="1000" dirty="0">
                        <a:latin typeface="Tha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u="none" strike="noStrike" cap="none" dirty="0">
                          <a:latin typeface="Thaoma"/>
                        </a:rPr>
                        <a:t>Video</a:t>
                      </a:r>
                      <a:endParaRPr sz="1200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rgbClr val="00B050"/>
                        </a:solidFill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u="none" strike="noStrike" cap="none" dirty="0">
                          <a:latin typeface="Thaoma"/>
                        </a:rPr>
                        <a:t>Podcast</a:t>
                      </a:r>
                      <a:endParaRPr sz="1200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>
                        <a:latin typeface="Tha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u="none" strike="noStrike" cap="none" dirty="0">
                          <a:latin typeface="Thaoma"/>
                        </a:rPr>
                        <a:t>Articoli</a:t>
                      </a:r>
                      <a:endParaRPr sz="1200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>
                        <a:latin typeface="Tha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u="none" strike="noStrike" cap="none" dirty="0">
                          <a:latin typeface="Thaoma"/>
                        </a:rPr>
                        <a:t>Musica</a:t>
                      </a:r>
                      <a:endParaRPr sz="1200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>
                        <a:latin typeface="Tha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dirty="0">
                          <a:latin typeface="Thaoma"/>
                        </a:rPr>
                        <a:t>Webinar</a:t>
                      </a:r>
                      <a:endParaRPr sz="1200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66817476"/>
                  </a:ext>
                </a:extLst>
              </a:tr>
              <a:tr h="3708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b="1" u="none" strike="noStrike" cap="none" dirty="0">
                          <a:latin typeface="Thaoma"/>
                        </a:rPr>
                        <a:t>ASSISTED HELP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000" b="0" i="0" u="none" strike="noStrike" cap="none" dirty="0">
                          <a:solidFill>
                            <a:schemeClr val="tx1"/>
                          </a:solidFill>
                          <a:latin typeface="Thaoma"/>
                          <a:ea typeface="+mn-ea"/>
                          <a:cs typeface="+mn-cs"/>
                          <a:sym typeface="Arial"/>
                        </a:rPr>
                        <a:t>Sedute con Professionista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Thaoma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u="none" strike="noStrike" cap="none" dirty="0" err="1">
                          <a:latin typeface="Thaoma"/>
                        </a:rPr>
                        <a:t>Assessment</a:t>
                      </a:r>
                      <a:endParaRPr lang="it-IT" sz="1200" u="none" strike="noStrike" cap="none" dirty="0">
                        <a:latin typeface="Tha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000" i="1" u="none" strike="noStrike" cap="none" dirty="0">
                          <a:latin typeface="Thaoma"/>
                        </a:rPr>
                        <a:t>Human Touch</a:t>
                      </a:r>
                      <a:endParaRPr sz="1000" i="1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200" u="none" strike="noStrike" cap="none" dirty="0">
                          <a:latin typeface="Thaoma"/>
                        </a:rPr>
                        <a:t>Video Incontri</a:t>
                      </a:r>
                      <a:endParaRPr sz="1200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200" u="none" strike="noStrike" cap="none" dirty="0">
                        <a:latin typeface="Thaom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68" name="Google Shape;468;p21"/>
          <p:cNvSpPr/>
          <p:nvPr/>
        </p:nvSpPr>
        <p:spPr>
          <a:xfrm>
            <a:off x="4531281" y="1873446"/>
            <a:ext cx="190500" cy="1968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1"/>
          <p:cNvSpPr/>
          <p:nvPr/>
        </p:nvSpPr>
        <p:spPr>
          <a:xfrm>
            <a:off x="4531281" y="1499084"/>
            <a:ext cx="190500" cy="1968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1"/>
          <p:cNvSpPr/>
          <p:nvPr/>
        </p:nvSpPr>
        <p:spPr>
          <a:xfrm>
            <a:off x="4531281" y="2244261"/>
            <a:ext cx="190500" cy="1968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1"/>
          <p:cNvSpPr/>
          <p:nvPr/>
        </p:nvSpPr>
        <p:spPr>
          <a:xfrm>
            <a:off x="4531281" y="2984879"/>
            <a:ext cx="190500" cy="1968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1"/>
          <p:cNvSpPr/>
          <p:nvPr/>
        </p:nvSpPr>
        <p:spPr>
          <a:xfrm>
            <a:off x="4531281" y="3390006"/>
            <a:ext cx="190500" cy="1968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1"/>
          <p:cNvSpPr/>
          <p:nvPr/>
        </p:nvSpPr>
        <p:spPr>
          <a:xfrm>
            <a:off x="4531281" y="3765441"/>
            <a:ext cx="190500" cy="1968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1"/>
          <p:cNvSpPr/>
          <p:nvPr/>
        </p:nvSpPr>
        <p:spPr>
          <a:xfrm>
            <a:off x="6127897" y="2984879"/>
            <a:ext cx="190500" cy="1968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1"/>
          <p:cNvSpPr/>
          <p:nvPr/>
        </p:nvSpPr>
        <p:spPr>
          <a:xfrm>
            <a:off x="6127897" y="3765441"/>
            <a:ext cx="190500" cy="1968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1"/>
          <p:cNvSpPr/>
          <p:nvPr/>
        </p:nvSpPr>
        <p:spPr>
          <a:xfrm>
            <a:off x="6127897" y="1873446"/>
            <a:ext cx="190500" cy="19685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1"/>
          <p:cNvSpPr/>
          <p:nvPr/>
        </p:nvSpPr>
        <p:spPr>
          <a:xfrm>
            <a:off x="6127897" y="1499084"/>
            <a:ext cx="190500" cy="19685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1"/>
          <p:cNvSpPr/>
          <p:nvPr/>
        </p:nvSpPr>
        <p:spPr>
          <a:xfrm>
            <a:off x="6127897" y="3390006"/>
            <a:ext cx="190500" cy="19685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74;p21">
            <a:extLst>
              <a:ext uri="{FF2B5EF4-FFF2-40B4-BE49-F238E27FC236}">
                <a16:creationId xmlns:a16="http://schemas.microsoft.com/office/drawing/2014/main" id="{C881D675-E341-4E05-09D0-71E5BF79E0BF}"/>
              </a:ext>
            </a:extLst>
          </p:cNvPr>
          <p:cNvSpPr/>
          <p:nvPr/>
        </p:nvSpPr>
        <p:spPr>
          <a:xfrm>
            <a:off x="7678008" y="3765441"/>
            <a:ext cx="190500" cy="1968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76;p21">
            <a:extLst>
              <a:ext uri="{FF2B5EF4-FFF2-40B4-BE49-F238E27FC236}">
                <a16:creationId xmlns:a16="http://schemas.microsoft.com/office/drawing/2014/main" id="{3E785392-E45D-6A8C-BBC3-12ECF86A2B28}"/>
              </a:ext>
            </a:extLst>
          </p:cNvPr>
          <p:cNvSpPr/>
          <p:nvPr/>
        </p:nvSpPr>
        <p:spPr>
          <a:xfrm>
            <a:off x="7678008" y="1873446"/>
            <a:ext cx="190500" cy="19685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75;p21">
            <a:extLst>
              <a:ext uri="{FF2B5EF4-FFF2-40B4-BE49-F238E27FC236}">
                <a16:creationId xmlns:a16="http://schemas.microsoft.com/office/drawing/2014/main" id="{2D89B064-5198-B8AD-48D3-2038314915BB}"/>
              </a:ext>
            </a:extLst>
          </p:cNvPr>
          <p:cNvSpPr/>
          <p:nvPr/>
        </p:nvSpPr>
        <p:spPr>
          <a:xfrm>
            <a:off x="7678008" y="1499084"/>
            <a:ext cx="190500" cy="19685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477;p21">
            <a:extLst>
              <a:ext uri="{FF2B5EF4-FFF2-40B4-BE49-F238E27FC236}">
                <a16:creationId xmlns:a16="http://schemas.microsoft.com/office/drawing/2014/main" id="{51D1CE84-7D08-7ECE-1CBD-762D62D5AC21}"/>
              </a:ext>
            </a:extLst>
          </p:cNvPr>
          <p:cNvSpPr/>
          <p:nvPr/>
        </p:nvSpPr>
        <p:spPr>
          <a:xfrm>
            <a:off x="7678008" y="2244261"/>
            <a:ext cx="190500" cy="19685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478;p21">
            <a:extLst>
              <a:ext uri="{FF2B5EF4-FFF2-40B4-BE49-F238E27FC236}">
                <a16:creationId xmlns:a16="http://schemas.microsoft.com/office/drawing/2014/main" id="{9F0181E2-3483-5C56-D43F-B8F867211B17}"/>
              </a:ext>
            </a:extLst>
          </p:cNvPr>
          <p:cNvSpPr/>
          <p:nvPr/>
        </p:nvSpPr>
        <p:spPr>
          <a:xfrm>
            <a:off x="7678008" y="3390006"/>
            <a:ext cx="190500" cy="19685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469;p21">
            <a:extLst>
              <a:ext uri="{FF2B5EF4-FFF2-40B4-BE49-F238E27FC236}">
                <a16:creationId xmlns:a16="http://schemas.microsoft.com/office/drawing/2014/main" id="{114ED2BB-CD25-6966-D7D3-0028117168AC}"/>
              </a:ext>
            </a:extLst>
          </p:cNvPr>
          <p:cNvSpPr/>
          <p:nvPr/>
        </p:nvSpPr>
        <p:spPr>
          <a:xfrm>
            <a:off x="4531281" y="2619233"/>
            <a:ext cx="190500" cy="1968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77;p21">
            <a:extLst>
              <a:ext uri="{FF2B5EF4-FFF2-40B4-BE49-F238E27FC236}">
                <a16:creationId xmlns:a16="http://schemas.microsoft.com/office/drawing/2014/main" id="{FC16F900-47C8-8938-18BE-11AE52066452}"/>
              </a:ext>
            </a:extLst>
          </p:cNvPr>
          <p:cNvSpPr/>
          <p:nvPr/>
        </p:nvSpPr>
        <p:spPr>
          <a:xfrm>
            <a:off x="6127897" y="2619233"/>
            <a:ext cx="190500" cy="19685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77;p21">
            <a:extLst>
              <a:ext uri="{FF2B5EF4-FFF2-40B4-BE49-F238E27FC236}">
                <a16:creationId xmlns:a16="http://schemas.microsoft.com/office/drawing/2014/main" id="{65B47508-CE49-A588-482D-6F5C70737488}"/>
              </a:ext>
            </a:extLst>
          </p:cNvPr>
          <p:cNvSpPr/>
          <p:nvPr/>
        </p:nvSpPr>
        <p:spPr>
          <a:xfrm>
            <a:off x="7678008" y="2619233"/>
            <a:ext cx="190500" cy="19685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69;p21">
            <a:extLst>
              <a:ext uri="{FF2B5EF4-FFF2-40B4-BE49-F238E27FC236}">
                <a16:creationId xmlns:a16="http://schemas.microsoft.com/office/drawing/2014/main" id="{BC213D00-FC67-45E4-6914-156EF2F0012D}"/>
              </a:ext>
            </a:extLst>
          </p:cNvPr>
          <p:cNvSpPr/>
          <p:nvPr/>
        </p:nvSpPr>
        <p:spPr>
          <a:xfrm>
            <a:off x="6127897" y="2244261"/>
            <a:ext cx="190500" cy="1968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77;p21">
            <a:extLst>
              <a:ext uri="{FF2B5EF4-FFF2-40B4-BE49-F238E27FC236}">
                <a16:creationId xmlns:a16="http://schemas.microsoft.com/office/drawing/2014/main" id="{61B014CF-F6D2-F881-FBD6-BF3841230165}"/>
              </a:ext>
            </a:extLst>
          </p:cNvPr>
          <p:cNvSpPr/>
          <p:nvPr/>
        </p:nvSpPr>
        <p:spPr>
          <a:xfrm>
            <a:off x="7686572" y="2982250"/>
            <a:ext cx="190500" cy="19685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93051EC2-DA31-D8B2-1936-622D24A80EBE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32691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57910-8A85-C336-0AA6-E89D52905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>
            <a:extLst>
              <a:ext uri="{FF2B5EF4-FFF2-40B4-BE49-F238E27FC236}">
                <a16:creationId xmlns:a16="http://schemas.microsoft.com/office/drawing/2014/main" id="{D00EBCE3-5C5B-6594-46B3-9661D4C60F85}"/>
              </a:ext>
            </a:extLst>
          </p:cNvPr>
          <p:cNvSpPr txBox="1"/>
          <p:nvPr/>
        </p:nvSpPr>
        <p:spPr>
          <a:xfrm>
            <a:off x="2019764" y="737906"/>
            <a:ext cx="1062831" cy="582943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lang="it-IT" sz="3752" spc="-316" dirty="0">
                <a:solidFill>
                  <a:srgbClr val="C29C3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B2B</a:t>
            </a:r>
            <a:endParaRPr sz="3752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76A8B1E1-D506-5E2C-F7C5-71171257C6C4}"/>
              </a:ext>
            </a:extLst>
          </p:cNvPr>
          <p:cNvSpPr txBox="1"/>
          <p:nvPr/>
        </p:nvSpPr>
        <p:spPr>
          <a:xfrm>
            <a:off x="5307733" y="737906"/>
            <a:ext cx="1459827" cy="583205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lang="it-IT" sz="3750" spc="-239" dirty="0">
                <a:solidFill>
                  <a:srgbClr val="5C8A8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B2B2C</a:t>
            </a:r>
            <a:endParaRPr sz="375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CF3FA53B-E092-261A-F741-79E6CB4092ED}"/>
              </a:ext>
            </a:extLst>
          </p:cNvPr>
          <p:cNvSpPr/>
          <p:nvPr/>
        </p:nvSpPr>
        <p:spPr>
          <a:xfrm>
            <a:off x="3042427" y="2499694"/>
            <a:ext cx="9530" cy="9530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0" y="10470"/>
                </a:moveTo>
                <a:lnTo>
                  <a:pt x="3066" y="3066"/>
                </a:lnTo>
                <a:lnTo>
                  <a:pt x="10470" y="0"/>
                </a:lnTo>
                <a:lnTo>
                  <a:pt x="17874" y="3066"/>
                </a:lnTo>
                <a:lnTo>
                  <a:pt x="20941" y="10470"/>
                </a:lnTo>
                <a:lnTo>
                  <a:pt x="17874" y="17874"/>
                </a:lnTo>
                <a:lnTo>
                  <a:pt x="10470" y="20941"/>
                </a:lnTo>
                <a:lnTo>
                  <a:pt x="3066" y="17874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2B03C376-30D3-A378-E2ED-3913792CA790}"/>
              </a:ext>
            </a:extLst>
          </p:cNvPr>
          <p:cNvSpPr/>
          <p:nvPr/>
        </p:nvSpPr>
        <p:spPr>
          <a:xfrm>
            <a:off x="1909004" y="1352975"/>
            <a:ext cx="3062686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392" y="0"/>
                </a:lnTo>
              </a:path>
            </a:pathLst>
          </a:custGeom>
          <a:ln w="10470">
            <a:solidFill>
              <a:srgbClr val="C29C31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60" name="object 60">
            <a:extLst>
              <a:ext uri="{FF2B5EF4-FFF2-40B4-BE49-F238E27FC236}">
                <a16:creationId xmlns:a16="http://schemas.microsoft.com/office/drawing/2014/main" id="{E5280319-1B21-6890-9E3C-9D1179B201E7}"/>
              </a:ext>
            </a:extLst>
          </p:cNvPr>
          <p:cNvSpPr/>
          <p:nvPr/>
        </p:nvSpPr>
        <p:spPr>
          <a:xfrm>
            <a:off x="5128410" y="1347845"/>
            <a:ext cx="2784261" cy="0"/>
          </a:xfrm>
          <a:custGeom>
            <a:avLst/>
            <a:gdLst/>
            <a:ahLst/>
            <a:cxnLst/>
            <a:rect l="l" t="t" r="r" b="b"/>
            <a:pathLst>
              <a:path w="3455669">
                <a:moveTo>
                  <a:pt x="0" y="0"/>
                </a:moveTo>
                <a:lnTo>
                  <a:pt x="3455392" y="0"/>
                </a:lnTo>
              </a:path>
            </a:pathLst>
          </a:custGeom>
          <a:ln w="10470">
            <a:solidFill>
              <a:srgbClr val="5C8A80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67" name="object 67">
            <a:extLst>
              <a:ext uri="{FF2B5EF4-FFF2-40B4-BE49-F238E27FC236}">
                <a16:creationId xmlns:a16="http://schemas.microsoft.com/office/drawing/2014/main" id="{F51C5091-E44C-C7C4-3C49-677BE64F58B8}"/>
              </a:ext>
            </a:extLst>
          </p:cNvPr>
          <p:cNvSpPr txBox="1"/>
          <p:nvPr/>
        </p:nvSpPr>
        <p:spPr>
          <a:xfrm>
            <a:off x="8890494" y="185698"/>
            <a:ext cx="44764" cy="86595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523" spc="-23" dirty="0">
                <a:solidFill>
                  <a:srgbClr val="323C3D"/>
                </a:solidFill>
                <a:latin typeface="Tahoma"/>
                <a:cs typeface="Tahoma"/>
              </a:rPr>
              <a:t>4</a:t>
            </a:r>
            <a:endParaRPr sz="523">
              <a:latin typeface="Tahoma"/>
              <a:cs typeface="Tahoma"/>
            </a:endParaRPr>
          </a:p>
        </p:txBody>
      </p:sp>
      <p:sp>
        <p:nvSpPr>
          <p:cNvPr id="100" name="Google Shape;82;p3">
            <a:extLst>
              <a:ext uri="{FF2B5EF4-FFF2-40B4-BE49-F238E27FC236}">
                <a16:creationId xmlns:a16="http://schemas.microsoft.com/office/drawing/2014/main" id="{A69DE7AB-0B9C-40C3-F93A-0AA7E1CED1F6}"/>
              </a:ext>
            </a:extLst>
          </p:cNvPr>
          <p:cNvSpPr txBox="1"/>
          <p:nvPr/>
        </p:nvSpPr>
        <p:spPr>
          <a:xfrm>
            <a:off x="246355" y="242004"/>
            <a:ext cx="269942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</a:pPr>
            <a:r>
              <a:rPr lang="it-IT" sz="2000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Le c</a:t>
            </a:r>
            <a:r>
              <a:rPr lang="it-IT" sz="2000" i="0" u="none" strike="noStrike" cap="none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ollaborazioni</a:t>
            </a:r>
            <a:endParaRPr sz="2000" i="0" u="none" strike="noStrike" cap="none" dirty="0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35;p4">
            <a:extLst>
              <a:ext uri="{FF2B5EF4-FFF2-40B4-BE49-F238E27FC236}">
                <a16:creationId xmlns:a16="http://schemas.microsoft.com/office/drawing/2014/main" id="{D82FC0FC-FF83-3632-6AB7-58A4428678E5}"/>
              </a:ext>
            </a:extLst>
          </p:cNvPr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36;p4" descr="Immagine che contiene testo, pallacanestro, gara di atletica, sport&#10;&#10;Descrizione generata automaticamente">
            <a:extLst>
              <a:ext uri="{FF2B5EF4-FFF2-40B4-BE49-F238E27FC236}">
                <a16:creationId xmlns:a16="http://schemas.microsoft.com/office/drawing/2014/main" id="{A921C099-C971-EEA0-E6E8-40330F34914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E9DCC3-C34D-CE91-CDFA-8E096631B0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27</a:t>
            </a:fld>
            <a:endParaRPr lang="it-IT"/>
          </a:p>
        </p:txBody>
      </p:sp>
      <p:pic>
        <p:nvPicPr>
          <p:cNvPr id="524" name="Google Shape;524;p25" descr="Adecco - Del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9991" y="1570812"/>
            <a:ext cx="660575" cy="38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5" descr="Ferrol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3351" y="1431185"/>
            <a:ext cx="912611" cy="67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5"/>
          <p:cNvPicPr preferRelativeResize="0"/>
          <p:nvPr/>
        </p:nvPicPr>
        <p:blipFill rotWithShape="1">
          <a:blip r:embed="rId5">
            <a:alphaModFix/>
          </a:blip>
          <a:srcRect r="-1270" b="-7036"/>
          <a:stretch/>
        </p:blipFill>
        <p:spPr>
          <a:xfrm>
            <a:off x="5411801" y="2867846"/>
            <a:ext cx="1318931" cy="54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RIAM Ascensori dal 1966">
            <a:extLst>
              <a:ext uri="{FF2B5EF4-FFF2-40B4-BE49-F238E27FC236}">
                <a16:creationId xmlns:a16="http://schemas.microsoft.com/office/drawing/2014/main" id="{34DE79C8-44A3-0BB6-BCC6-CA81EC41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11" y="2305716"/>
            <a:ext cx="872734" cy="4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7D3FD2F-82D3-D11F-88B3-0FD14AAB6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2"/>
          <a:stretch>
            <a:fillRect/>
          </a:stretch>
        </p:blipFill>
        <p:spPr bwMode="auto">
          <a:xfrm>
            <a:off x="2056503" y="3044235"/>
            <a:ext cx="2488174" cy="3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4C230CC-606A-5150-6392-44FB82AB9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1801" y="1963866"/>
            <a:ext cx="1306844" cy="34185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013F71C-067D-9734-398F-309F597A69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1801" y="1590876"/>
            <a:ext cx="971859" cy="37204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EF276B9-09FC-99D1-251C-2AE9E64033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1432" y="2286490"/>
            <a:ext cx="957983" cy="534060"/>
          </a:xfrm>
          <a:prstGeom prst="rect">
            <a:avLst/>
          </a:prstGeom>
        </p:spPr>
      </p:pic>
      <p:pic>
        <p:nvPicPr>
          <p:cNvPr id="4106" name="Picture 10" descr="Rombo srl | Verona">
            <a:extLst>
              <a:ext uri="{FF2B5EF4-FFF2-40B4-BE49-F238E27FC236}">
                <a16:creationId xmlns:a16="http://schemas.microsoft.com/office/drawing/2014/main" id="{BD8A492F-4CCD-52E3-A1BD-690336E89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075" r="314" b="21883"/>
          <a:stretch>
            <a:fillRect/>
          </a:stretch>
        </p:blipFill>
        <p:spPr bwMode="auto">
          <a:xfrm>
            <a:off x="3763298" y="3648926"/>
            <a:ext cx="848511" cy="5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49C6D84-AC75-91F1-2FD0-9B2A114E81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7254" y="3773090"/>
            <a:ext cx="1578782" cy="4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23"/>
          <p:cNvGrpSpPr/>
          <p:nvPr/>
        </p:nvGrpSpPr>
        <p:grpSpPr>
          <a:xfrm>
            <a:off x="3994887" y="110268"/>
            <a:ext cx="2252402" cy="1962301"/>
            <a:chOff x="0" y="0"/>
            <a:chExt cx="2252400" cy="1962300"/>
          </a:xfrm>
        </p:grpSpPr>
        <p:sp>
          <p:nvSpPr>
            <p:cNvPr id="492" name="Google Shape;492;p23"/>
            <p:cNvSpPr/>
            <p:nvPr/>
          </p:nvSpPr>
          <p:spPr>
            <a:xfrm>
              <a:off x="0" y="0"/>
              <a:ext cx="2252400" cy="1962300"/>
            </a:xfrm>
            <a:prstGeom prst="ellipse">
              <a:avLst/>
            </a:prstGeom>
            <a:solidFill>
              <a:srgbClr val="C9DAF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3" name="Google Shape;493;p23"/>
            <p:cNvGrpSpPr/>
            <p:nvPr/>
          </p:nvGrpSpPr>
          <p:grpSpPr>
            <a:xfrm>
              <a:off x="327181" y="535503"/>
              <a:ext cx="659222" cy="929392"/>
              <a:chOff x="0" y="0"/>
              <a:chExt cx="659221" cy="929390"/>
            </a:xfrm>
          </p:grpSpPr>
          <p:pic>
            <p:nvPicPr>
              <p:cNvPr id="494" name="Google Shape;494;p2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0"/>
                <a:ext cx="659221" cy="9293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5" name="Google Shape;495;p23" descr="Immagine che contiene testo, pallacanestro, gara di atletica, sport&#10;&#10;Descrizione generata automaticamente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96093" y="99539"/>
                <a:ext cx="191262" cy="1699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9050" dir="5400000" rotWithShape="0">
                  <a:srgbClr val="000000">
                    <a:alpha val="46274"/>
                  </a:srgbClr>
                </a:outerShdw>
              </a:effectLst>
            </p:spPr>
          </p:pic>
          <p:sp>
            <p:nvSpPr>
              <p:cNvPr id="496" name="Google Shape;496;p23"/>
              <p:cNvSpPr/>
              <p:nvPr/>
            </p:nvSpPr>
            <p:spPr>
              <a:xfrm>
                <a:off x="327331" y="269454"/>
                <a:ext cx="128912" cy="4243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31" y="0"/>
                      <a:pt x="1185" y="0"/>
                    </a:cubicBezTo>
                    <a:lnTo>
                      <a:pt x="20415" y="0"/>
                    </a:lnTo>
                    <a:cubicBezTo>
                      <a:pt x="21069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69" y="21600"/>
                      <a:pt x="20415" y="21600"/>
                    </a:cubicBezTo>
                    <a:lnTo>
                      <a:pt x="1185" y="21600"/>
                    </a:lnTo>
                    <a:cubicBezTo>
                      <a:pt x="531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2632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327341" y="333182"/>
                <a:ext cx="128912" cy="4243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31" y="0"/>
                      <a:pt x="1185" y="0"/>
                    </a:cubicBezTo>
                    <a:lnTo>
                      <a:pt x="20415" y="0"/>
                    </a:lnTo>
                    <a:cubicBezTo>
                      <a:pt x="21069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69" y="21600"/>
                      <a:pt x="20415" y="21600"/>
                    </a:cubicBezTo>
                    <a:lnTo>
                      <a:pt x="1185" y="21600"/>
                    </a:lnTo>
                    <a:cubicBezTo>
                      <a:pt x="531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76A5AF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2632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331625" y="396909"/>
                <a:ext cx="128912" cy="4243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3600"/>
                    </a:moveTo>
                    <a:cubicBezTo>
                      <a:pt x="0" y="1612"/>
                      <a:pt x="531" y="0"/>
                      <a:pt x="1185" y="0"/>
                    </a:cubicBezTo>
                    <a:lnTo>
                      <a:pt x="20415" y="0"/>
                    </a:lnTo>
                    <a:cubicBezTo>
                      <a:pt x="21069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21069" y="21600"/>
                      <a:pt x="20415" y="21600"/>
                    </a:cubicBezTo>
                    <a:lnTo>
                      <a:pt x="1185" y="21600"/>
                    </a:lnTo>
                    <a:cubicBezTo>
                      <a:pt x="531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263238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9" name="Google Shape;499;p23"/>
          <p:cNvGrpSpPr/>
          <p:nvPr/>
        </p:nvGrpSpPr>
        <p:grpSpPr>
          <a:xfrm>
            <a:off x="2868686" y="3009570"/>
            <a:ext cx="2252402" cy="1962302"/>
            <a:chOff x="0" y="0"/>
            <a:chExt cx="2252400" cy="1962300"/>
          </a:xfrm>
        </p:grpSpPr>
        <p:sp>
          <p:nvSpPr>
            <p:cNvPr id="500" name="Google Shape;500;p23"/>
            <p:cNvSpPr/>
            <p:nvPr/>
          </p:nvSpPr>
          <p:spPr>
            <a:xfrm>
              <a:off x="0" y="0"/>
              <a:ext cx="2252400" cy="1962300"/>
            </a:xfrm>
            <a:prstGeom prst="ellipse">
              <a:avLst/>
            </a:prstGeom>
            <a:solidFill>
              <a:srgbClr val="C9DAF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632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1" name="Google Shape;501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5685" y="537658"/>
              <a:ext cx="1296956" cy="8929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3" name="Google Shape;50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8311" y="661098"/>
            <a:ext cx="3277563" cy="18882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504" name="Google Shape;504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1362" y="2876559"/>
            <a:ext cx="3106971" cy="18882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505" name="Google Shape;505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35670" y="2756844"/>
            <a:ext cx="2943636" cy="18632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506" name="Google Shape;506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47303" y="1982794"/>
            <a:ext cx="2961539" cy="15994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507" name="Google Shape;507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121088" y="613288"/>
            <a:ext cx="3483432" cy="18882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sp>
        <p:nvSpPr>
          <p:cNvPr id="509" name="Google Shape;509;p23"/>
          <p:cNvSpPr/>
          <p:nvPr/>
        </p:nvSpPr>
        <p:spPr>
          <a:xfrm>
            <a:off x="860935" y="3003056"/>
            <a:ext cx="523221" cy="85727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3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p23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2;p3">
            <a:extLst>
              <a:ext uri="{FF2B5EF4-FFF2-40B4-BE49-F238E27FC236}">
                <a16:creationId xmlns:a16="http://schemas.microsoft.com/office/drawing/2014/main" id="{C653275A-8304-87FF-CFA3-29CA53ED0884}"/>
              </a:ext>
            </a:extLst>
          </p:cNvPr>
          <p:cNvSpPr txBox="1"/>
          <p:nvPr/>
        </p:nvSpPr>
        <p:spPr>
          <a:xfrm>
            <a:off x="246355" y="242004"/>
            <a:ext cx="362045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</a:pPr>
            <a:r>
              <a:rPr lang="it-IT" sz="2000" i="0" u="none" strike="noStrike" cap="none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I feedback dei nostri utenti</a:t>
            </a:r>
            <a:endParaRPr sz="2000" i="0" u="none" strike="noStrike" cap="none" dirty="0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509;p23">
            <a:extLst>
              <a:ext uri="{FF2B5EF4-FFF2-40B4-BE49-F238E27FC236}">
                <a16:creationId xmlns:a16="http://schemas.microsoft.com/office/drawing/2014/main" id="{35ACF330-6EAB-2092-C77A-B5C8E458312B}"/>
              </a:ext>
            </a:extLst>
          </p:cNvPr>
          <p:cNvSpPr/>
          <p:nvPr/>
        </p:nvSpPr>
        <p:spPr>
          <a:xfrm>
            <a:off x="5785984" y="787405"/>
            <a:ext cx="523221" cy="85727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681EB49-4E77-1534-FFD1-B2D04EFCA0AB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4896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6"/>
          <p:cNvSpPr txBox="1"/>
          <p:nvPr/>
        </p:nvSpPr>
        <p:spPr>
          <a:xfrm>
            <a:off x="342900" y="4212300"/>
            <a:ext cx="8801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None/>
            </a:pPr>
            <a:r>
              <a:rPr lang="it-IT" sz="1100" b="0" i="0" u="none" strike="noStrike" cap="none" dirty="0">
                <a:solidFill>
                  <a:srgbClr val="434343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EMPATIKA CUORE E MENTE SRL |</a:t>
            </a:r>
            <a:r>
              <a:rPr lang="it-IT" sz="1100" b="0" i="0" u="none" strike="noStrike" cap="none" dirty="0">
                <a:solidFill>
                  <a:schemeClr val="dk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 Via Roberto da </a:t>
            </a:r>
            <a:r>
              <a:rPr lang="it-IT" sz="1100" b="0" i="0" u="none" strike="noStrike" cap="none" dirty="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Sanseverino, 25 - 38122 Trento (Tn) | P.IVA. 02647760228</a:t>
            </a:r>
            <a:endParaRPr sz="1100" b="0" i="0" u="none" strike="noStrike" cap="none" dirty="0"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1100" b="0" i="0" u="none" strike="noStrike" cap="none" dirty="0">
                <a:solidFill>
                  <a:schemeClr val="dk1"/>
                </a:solidFill>
                <a:uFill>
                  <a:noFill/>
                </a:uFill>
                <a:latin typeface="Roboto Slab Medium"/>
                <a:ea typeface="Roboto Slab Medium"/>
                <a:cs typeface="Roboto Slab Medium"/>
                <a:sym typeface="Roboto Slab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www.empati</a:t>
            </a:r>
            <a:r>
              <a:rPr lang="it-IT" sz="1100" b="0" i="0" u="none" strike="noStrike" cap="none" dirty="0">
                <a:solidFill>
                  <a:schemeClr val="lt1"/>
                </a:solidFill>
                <a:uFill>
                  <a:noFill/>
                </a:uFill>
                <a:latin typeface="Roboto Slab Medium"/>
                <a:ea typeface="Roboto Slab Medium"/>
                <a:cs typeface="Roboto Slab Medium"/>
                <a:sym typeface="Roboto Slab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kacuoremente.co</a:t>
            </a:r>
            <a:r>
              <a:rPr lang="it-IT" sz="1100" b="0" i="0" u="none" strike="noStrike" cap="none" dirty="0">
                <a:solidFill>
                  <a:schemeClr val="lt1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m </a:t>
            </a:r>
            <a:endParaRPr sz="1100" b="0" i="0" u="none" strike="noStrike" cap="none" dirty="0">
              <a:solidFill>
                <a:schemeClr val="lt1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pic>
        <p:nvPicPr>
          <p:cNvPr id="553" name="Google Shape;553;p2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8442" y="4619375"/>
            <a:ext cx="548700" cy="4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00479" y="4619375"/>
            <a:ext cx="478200" cy="4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900" y="352532"/>
            <a:ext cx="1521528" cy="73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26"/>
          <p:cNvSpPr txBox="1"/>
          <p:nvPr/>
        </p:nvSpPr>
        <p:spPr>
          <a:xfrm>
            <a:off x="342900" y="1393674"/>
            <a:ext cx="3754250" cy="290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400" b="1" i="0" u="none" strike="noStrike" cap="none" dirty="0">
                <a:solidFill>
                  <a:schemeClr val="dk1"/>
                </a:solidFill>
                <a:latin typeface="Thaoma"/>
                <a:sym typeface="Arial"/>
              </a:rPr>
              <a:t>Contatti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haoma"/>
              <a:sym typeface="Arial"/>
            </a:endParaRPr>
          </a:p>
        </p:txBody>
      </p:sp>
      <p:sp>
        <p:nvSpPr>
          <p:cNvPr id="557" name="Google Shape;557;p26"/>
          <p:cNvSpPr txBox="1"/>
          <p:nvPr/>
        </p:nvSpPr>
        <p:spPr>
          <a:xfrm>
            <a:off x="335858" y="1908755"/>
            <a:ext cx="4285117" cy="2113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Thaoma"/>
                <a:sym typeface="Arial"/>
              </a:rPr>
              <a:t>Enrica Savoia 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Thaoma"/>
                <a:sym typeface="Arial"/>
              </a:rPr>
              <a:t>| Senior Consultant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Thaoma"/>
                <a:sym typeface="Arial"/>
              </a:rPr>
              <a:t>e-mail </a:t>
            </a:r>
            <a:r>
              <a:rPr lang="it-IT" sz="1200" b="0" i="0" u="sng" strike="noStrike" cap="none" dirty="0">
                <a:solidFill>
                  <a:schemeClr val="hlink"/>
                </a:solidFill>
                <a:latin typeface="Thaoma"/>
                <a:sym typeface="Arial"/>
              </a:rPr>
              <a:t>enrica</a:t>
            </a:r>
            <a:r>
              <a:rPr lang="it-IT" sz="1200" u="sng" dirty="0">
                <a:solidFill>
                  <a:schemeClr val="hlink"/>
                </a:solidFill>
                <a:latin typeface="Thaoma"/>
              </a:rPr>
              <a:t>.savoia</a:t>
            </a:r>
            <a:r>
              <a:rPr lang="it-IT" sz="1200" b="0" i="0" u="sng" strike="noStrike" cap="none" dirty="0">
                <a:solidFill>
                  <a:schemeClr val="hlink"/>
                </a:solidFill>
                <a:latin typeface="Thaoma"/>
                <a:sym typeface="Arial"/>
                <a:hlinkClick r:id="rId9"/>
              </a:rPr>
              <a:t>@empatikacuoremente.com</a:t>
            </a:r>
            <a:endParaRPr sz="1200" b="0" i="0" u="none" strike="noStrike" cap="none" dirty="0">
              <a:solidFill>
                <a:schemeClr val="dk1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Thaoma"/>
                <a:sym typeface="Arial"/>
              </a:rPr>
              <a:t>mob +39 348 35 37 962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Thaoma"/>
                <a:sym typeface="Arial"/>
              </a:rPr>
              <a:t>Federico Ferriani </a:t>
            </a:r>
            <a:r>
              <a:rPr lang="it-IT" sz="1200" b="0" i="0" u="none" strike="noStrike" cap="none" dirty="0">
                <a:solidFill>
                  <a:schemeClr val="dk1"/>
                </a:solidFill>
                <a:latin typeface="Thaoma"/>
                <a:sym typeface="Arial"/>
              </a:rPr>
              <a:t>| Co-Founder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Thaoma"/>
                <a:sym typeface="Arial"/>
              </a:rPr>
              <a:t>e-mail </a:t>
            </a:r>
            <a:r>
              <a:rPr lang="it-IT" sz="1200" b="0" i="0" u="sng" strike="noStrike" cap="none" dirty="0">
                <a:solidFill>
                  <a:schemeClr val="hlink"/>
                </a:solidFill>
                <a:latin typeface="Thaoma"/>
                <a:sym typeface="Arial"/>
              </a:rPr>
              <a:t>federico.ferriani</a:t>
            </a:r>
            <a:r>
              <a:rPr lang="it-IT" sz="1200" b="0" i="0" u="sng" strike="noStrike" cap="none" dirty="0">
                <a:solidFill>
                  <a:schemeClr val="hlink"/>
                </a:solidFill>
                <a:latin typeface="Thaoma"/>
                <a:sym typeface="Arial"/>
                <a:hlinkClick r:id="rId10"/>
              </a:rPr>
              <a:t>@empatikacuoremente.com</a:t>
            </a:r>
            <a:endParaRPr sz="1200" b="0" i="0" u="none" strike="noStrike" cap="none" dirty="0">
              <a:solidFill>
                <a:schemeClr val="dk1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t-IT" sz="1200" b="0" i="0" u="none" strike="noStrike" cap="none" dirty="0">
                <a:solidFill>
                  <a:schemeClr val="dk1"/>
                </a:solidFill>
                <a:latin typeface="Thaoma"/>
                <a:sym typeface="Arial"/>
              </a:rPr>
              <a:t>mob +39 340 85 74 261</a:t>
            </a:r>
            <a:endParaRPr dirty="0">
              <a:latin typeface="Thaoma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p26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75F738DB-F169-1737-4D24-063C38A28498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29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" descr="Immagine che contiene testo, pallacanestro, silhouett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647" y="970382"/>
            <a:ext cx="909339" cy="909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 descr="Immagine che contiene pallacanestro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9925" y="970382"/>
            <a:ext cx="909339" cy="90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8202" y="970381"/>
            <a:ext cx="909339" cy="909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 descr="Aggiungere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92001" y="1201963"/>
            <a:ext cx="398773" cy="39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 descr="Sospendi contorn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5295429" y="1190567"/>
            <a:ext cx="423899" cy="4238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>
            <a:spLocks noGrp="1"/>
          </p:cNvSpPr>
          <p:nvPr>
            <p:ph type="body" idx="4294967295"/>
          </p:nvPr>
        </p:nvSpPr>
        <p:spPr>
          <a:xfrm>
            <a:off x="0" y="204788"/>
            <a:ext cx="393700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it-IT" sz="20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sym typeface="Roboto Slab"/>
              </a:rPr>
              <a:t>Empatika</a:t>
            </a:r>
            <a:r>
              <a:rPr lang="it-IT" sz="1800" i="1" dirty="0">
                <a:solidFill>
                  <a:srgbClr val="263238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cuore e mente</a:t>
            </a:r>
            <a:endParaRPr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33404" y="1875165"/>
            <a:ext cx="8602379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it-IT" sz="18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sym typeface="Roboto Slab"/>
              </a:rPr>
              <a:t>Chi siamo</a:t>
            </a:r>
            <a:endParaRPr sz="18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endParaRPr lang="it-IT" sz="1400" b="0" i="0" u="none" strike="noStrike" cap="none" dirty="0">
              <a:solidFill>
                <a:srgbClr val="1C1C1C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Siamo </a:t>
            </a:r>
            <a:r>
              <a:rPr lang="it-IT" sz="14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Empatika</a:t>
            </a: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, startup innovativa che offre </a:t>
            </a:r>
            <a:r>
              <a:rPr lang="it-IT" sz="14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servizi online </a:t>
            </a: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per il </a:t>
            </a:r>
            <a:r>
              <a:rPr lang="it-IT" sz="14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benessere </a:t>
            </a: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dell'individuo.</a:t>
            </a:r>
            <a:endParaRPr sz="14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Aiutiamo le persone, le imprese e le organizzazioni a </a:t>
            </a:r>
            <a:r>
              <a:rPr lang="it-IT" sz="14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perseguire, realizzare e diffondere il benessere psicologico, emotivo e fisico.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Lo facciamo attraverso una </a:t>
            </a:r>
            <a:r>
              <a:rPr lang="it-IT" sz="14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piattaforma online con contenuti di auto-aiuto </a:t>
            </a: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(video, podcast, tecniche, articoli e musica)</a:t>
            </a:r>
            <a:r>
              <a:rPr lang="it-IT" sz="14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 </a:t>
            </a: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per accompagnare le persone, ogni giorno, nel </a:t>
            </a:r>
            <a:r>
              <a:rPr lang="it-IT" dirty="0">
                <a:solidFill>
                  <a:srgbClr val="1C1C1C"/>
                </a:solidFill>
                <a:latin typeface="Thaoma"/>
              </a:rPr>
              <a:t>ritrovare il proprio equilibrio.</a:t>
            </a:r>
            <a:endParaRPr sz="1400" b="0" i="0" u="none" strike="noStrike" cap="none" dirty="0">
              <a:solidFill>
                <a:srgbClr val="000000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Oltre ai contenuti, </a:t>
            </a:r>
            <a:r>
              <a:rPr lang="it-IT" sz="14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i nostri Professionisti Psicologi, Psicoterapeuti e Nutrizionisti </a:t>
            </a: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sono a disposizione </a:t>
            </a:r>
            <a:r>
              <a:rPr lang="it-IT" sz="14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per sedute on-line</a:t>
            </a: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 mirate a risolvere problematiche, ansie, incertezze, o per offrire un parere informato.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endParaRPr lang="it-IT" dirty="0">
              <a:solidFill>
                <a:srgbClr val="1C1C1C"/>
              </a:solidFill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Siamo </a:t>
            </a:r>
            <a:r>
              <a:rPr lang="it-IT" sz="14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Digital</a:t>
            </a: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, con </a:t>
            </a:r>
            <a:r>
              <a:rPr lang="it-IT" sz="1400" b="1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Human-Touch</a:t>
            </a:r>
            <a:r>
              <a:rPr lang="it-IT" sz="1400" b="0" i="0" u="none" strike="noStrike" cap="none" dirty="0">
                <a:solidFill>
                  <a:srgbClr val="1C1C1C"/>
                </a:solidFill>
                <a:latin typeface="Thaoma"/>
                <a:sym typeface="Arial"/>
              </a:rPr>
              <a:t>.</a:t>
            </a:r>
          </a:p>
        </p:txBody>
      </p:sp>
      <p:sp>
        <p:nvSpPr>
          <p:cNvPr id="71" name="Google Shape;71;p2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2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96EA8160-5927-EBB8-5FE6-BF6591ABA15A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2330" y="1647075"/>
            <a:ext cx="3594577" cy="1738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15"/>
          <p:cNvSpPr/>
          <p:nvPr/>
        </p:nvSpPr>
        <p:spPr>
          <a:xfrm>
            <a:off x="5606867" y="728578"/>
            <a:ext cx="1571641" cy="3824269"/>
          </a:xfrm>
          <a:custGeom>
            <a:avLst/>
            <a:gdLst/>
            <a:ahLst/>
            <a:cxnLst/>
            <a:rect l="l" t="t" r="r" b="b"/>
            <a:pathLst>
              <a:path w="3455670" h="8408670">
                <a:moveTo>
                  <a:pt x="3225032" y="0"/>
                </a:moveTo>
                <a:lnTo>
                  <a:pt x="230359" y="0"/>
                </a:lnTo>
                <a:lnTo>
                  <a:pt x="183934" y="4680"/>
                </a:lnTo>
                <a:lnTo>
                  <a:pt x="140694" y="18103"/>
                </a:lnTo>
                <a:lnTo>
                  <a:pt x="101564" y="39342"/>
                </a:lnTo>
                <a:lnTo>
                  <a:pt x="67471" y="67471"/>
                </a:lnTo>
                <a:lnTo>
                  <a:pt x="39342" y="101564"/>
                </a:lnTo>
                <a:lnTo>
                  <a:pt x="18103" y="140694"/>
                </a:lnTo>
                <a:lnTo>
                  <a:pt x="4680" y="183934"/>
                </a:lnTo>
                <a:lnTo>
                  <a:pt x="0" y="230359"/>
                </a:lnTo>
                <a:lnTo>
                  <a:pt x="0" y="8177761"/>
                </a:lnTo>
                <a:lnTo>
                  <a:pt x="4680" y="8224186"/>
                </a:lnTo>
                <a:lnTo>
                  <a:pt x="18103" y="8267426"/>
                </a:lnTo>
                <a:lnTo>
                  <a:pt x="39342" y="8306556"/>
                </a:lnTo>
                <a:lnTo>
                  <a:pt x="67471" y="8340649"/>
                </a:lnTo>
                <a:lnTo>
                  <a:pt x="101564" y="8368778"/>
                </a:lnTo>
                <a:lnTo>
                  <a:pt x="140694" y="8390017"/>
                </a:lnTo>
                <a:lnTo>
                  <a:pt x="183934" y="8403440"/>
                </a:lnTo>
                <a:lnTo>
                  <a:pt x="230359" y="8408120"/>
                </a:lnTo>
                <a:lnTo>
                  <a:pt x="3225032" y="8408120"/>
                </a:lnTo>
                <a:lnTo>
                  <a:pt x="3271457" y="8403440"/>
                </a:lnTo>
                <a:lnTo>
                  <a:pt x="3314697" y="8390017"/>
                </a:lnTo>
                <a:lnTo>
                  <a:pt x="3353827" y="8368778"/>
                </a:lnTo>
                <a:lnTo>
                  <a:pt x="3387920" y="8340649"/>
                </a:lnTo>
                <a:lnTo>
                  <a:pt x="3416049" y="8306556"/>
                </a:lnTo>
                <a:lnTo>
                  <a:pt x="3437288" y="8267426"/>
                </a:lnTo>
                <a:lnTo>
                  <a:pt x="3450711" y="8224186"/>
                </a:lnTo>
                <a:lnTo>
                  <a:pt x="3455392" y="8177761"/>
                </a:lnTo>
                <a:lnTo>
                  <a:pt x="3455392" y="230359"/>
                </a:lnTo>
                <a:lnTo>
                  <a:pt x="3450711" y="183934"/>
                </a:lnTo>
                <a:lnTo>
                  <a:pt x="3437288" y="140694"/>
                </a:lnTo>
                <a:lnTo>
                  <a:pt x="3416049" y="101564"/>
                </a:lnTo>
                <a:lnTo>
                  <a:pt x="3387920" y="67471"/>
                </a:lnTo>
                <a:lnTo>
                  <a:pt x="3353827" y="39342"/>
                </a:lnTo>
                <a:lnTo>
                  <a:pt x="3314697" y="18103"/>
                </a:lnTo>
                <a:lnTo>
                  <a:pt x="3271457" y="4680"/>
                </a:lnTo>
                <a:lnTo>
                  <a:pt x="3225032" y="0"/>
                </a:lnTo>
                <a:close/>
              </a:path>
            </a:pathLst>
          </a:custGeom>
          <a:solidFill>
            <a:srgbClr val="E9E9EF"/>
          </a:solidFill>
        </p:spPr>
        <p:txBody>
          <a:bodyPr wrap="square" lIns="0" tIns="0" rIns="0" bIns="0" rtlCol="0"/>
          <a:lstStyle/>
          <a:p>
            <a:endParaRPr sz="637" dirty="0"/>
          </a:p>
        </p:txBody>
      </p:sp>
      <p:sp>
        <p:nvSpPr>
          <p:cNvPr id="3" name="object 3"/>
          <p:cNvSpPr/>
          <p:nvPr/>
        </p:nvSpPr>
        <p:spPr>
          <a:xfrm>
            <a:off x="3775004" y="728579"/>
            <a:ext cx="1571641" cy="3824269"/>
          </a:xfrm>
          <a:custGeom>
            <a:avLst/>
            <a:gdLst/>
            <a:ahLst/>
            <a:cxnLst/>
            <a:rect l="l" t="t" r="r" b="b"/>
            <a:pathLst>
              <a:path w="3455669" h="8408670">
                <a:moveTo>
                  <a:pt x="3225032" y="0"/>
                </a:moveTo>
                <a:lnTo>
                  <a:pt x="230359" y="0"/>
                </a:lnTo>
                <a:lnTo>
                  <a:pt x="183934" y="4680"/>
                </a:lnTo>
                <a:lnTo>
                  <a:pt x="140694" y="18103"/>
                </a:lnTo>
                <a:lnTo>
                  <a:pt x="101564" y="39342"/>
                </a:lnTo>
                <a:lnTo>
                  <a:pt x="67471" y="67471"/>
                </a:lnTo>
                <a:lnTo>
                  <a:pt x="39342" y="101564"/>
                </a:lnTo>
                <a:lnTo>
                  <a:pt x="18103" y="140694"/>
                </a:lnTo>
                <a:lnTo>
                  <a:pt x="4680" y="183934"/>
                </a:lnTo>
                <a:lnTo>
                  <a:pt x="0" y="230359"/>
                </a:lnTo>
                <a:lnTo>
                  <a:pt x="0" y="8177761"/>
                </a:lnTo>
                <a:lnTo>
                  <a:pt x="4680" y="8224186"/>
                </a:lnTo>
                <a:lnTo>
                  <a:pt x="18103" y="8267426"/>
                </a:lnTo>
                <a:lnTo>
                  <a:pt x="39342" y="8306556"/>
                </a:lnTo>
                <a:lnTo>
                  <a:pt x="67471" y="8340649"/>
                </a:lnTo>
                <a:lnTo>
                  <a:pt x="101564" y="8368778"/>
                </a:lnTo>
                <a:lnTo>
                  <a:pt x="140694" y="8390017"/>
                </a:lnTo>
                <a:lnTo>
                  <a:pt x="183934" y="8403440"/>
                </a:lnTo>
                <a:lnTo>
                  <a:pt x="230359" y="8408120"/>
                </a:lnTo>
                <a:lnTo>
                  <a:pt x="3225032" y="8408120"/>
                </a:lnTo>
                <a:lnTo>
                  <a:pt x="3271457" y="8403440"/>
                </a:lnTo>
                <a:lnTo>
                  <a:pt x="3314697" y="8390017"/>
                </a:lnTo>
                <a:lnTo>
                  <a:pt x="3353827" y="8368778"/>
                </a:lnTo>
                <a:lnTo>
                  <a:pt x="3387920" y="8340649"/>
                </a:lnTo>
                <a:lnTo>
                  <a:pt x="3416049" y="8306556"/>
                </a:lnTo>
                <a:lnTo>
                  <a:pt x="3437288" y="8267426"/>
                </a:lnTo>
                <a:lnTo>
                  <a:pt x="3450711" y="8224186"/>
                </a:lnTo>
                <a:lnTo>
                  <a:pt x="3455392" y="8177761"/>
                </a:lnTo>
                <a:lnTo>
                  <a:pt x="3455392" y="230359"/>
                </a:lnTo>
                <a:lnTo>
                  <a:pt x="3450711" y="183934"/>
                </a:lnTo>
                <a:lnTo>
                  <a:pt x="3437288" y="140694"/>
                </a:lnTo>
                <a:lnTo>
                  <a:pt x="3416049" y="101564"/>
                </a:lnTo>
                <a:lnTo>
                  <a:pt x="3387920" y="67471"/>
                </a:lnTo>
                <a:lnTo>
                  <a:pt x="3353827" y="39342"/>
                </a:lnTo>
                <a:lnTo>
                  <a:pt x="3314697" y="18103"/>
                </a:lnTo>
                <a:lnTo>
                  <a:pt x="3271457" y="4680"/>
                </a:lnTo>
                <a:lnTo>
                  <a:pt x="3225032" y="0"/>
                </a:lnTo>
                <a:close/>
              </a:path>
            </a:pathLst>
          </a:custGeom>
          <a:solidFill>
            <a:srgbClr val="ECD8DA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9" name="object 9"/>
          <p:cNvSpPr/>
          <p:nvPr/>
        </p:nvSpPr>
        <p:spPr>
          <a:xfrm>
            <a:off x="1999090" y="738270"/>
            <a:ext cx="1571641" cy="3824269"/>
          </a:xfrm>
          <a:custGeom>
            <a:avLst/>
            <a:gdLst/>
            <a:ahLst/>
            <a:cxnLst/>
            <a:rect l="l" t="t" r="r" b="b"/>
            <a:pathLst>
              <a:path w="3455669" h="8408670">
                <a:moveTo>
                  <a:pt x="3225032" y="0"/>
                </a:moveTo>
                <a:lnTo>
                  <a:pt x="230359" y="0"/>
                </a:lnTo>
                <a:lnTo>
                  <a:pt x="183934" y="4680"/>
                </a:lnTo>
                <a:lnTo>
                  <a:pt x="140694" y="18103"/>
                </a:lnTo>
                <a:lnTo>
                  <a:pt x="101564" y="39342"/>
                </a:lnTo>
                <a:lnTo>
                  <a:pt x="67471" y="67471"/>
                </a:lnTo>
                <a:lnTo>
                  <a:pt x="39342" y="101564"/>
                </a:lnTo>
                <a:lnTo>
                  <a:pt x="18103" y="140694"/>
                </a:lnTo>
                <a:lnTo>
                  <a:pt x="4680" y="183934"/>
                </a:lnTo>
                <a:lnTo>
                  <a:pt x="0" y="230359"/>
                </a:lnTo>
                <a:lnTo>
                  <a:pt x="0" y="8177761"/>
                </a:lnTo>
                <a:lnTo>
                  <a:pt x="4680" y="8224186"/>
                </a:lnTo>
                <a:lnTo>
                  <a:pt x="18103" y="8267426"/>
                </a:lnTo>
                <a:lnTo>
                  <a:pt x="39342" y="8306556"/>
                </a:lnTo>
                <a:lnTo>
                  <a:pt x="67471" y="8340649"/>
                </a:lnTo>
                <a:lnTo>
                  <a:pt x="101564" y="8368778"/>
                </a:lnTo>
                <a:lnTo>
                  <a:pt x="140694" y="8390017"/>
                </a:lnTo>
                <a:lnTo>
                  <a:pt x="183934" y="8403440"/>
                </a:lnTo>
                <a:lnTo>
                  <a:pt x="230359" y="8408120"/>
                </a:lnTo>
                <a:lnTo>
                  <a:pt x="3225032" y="8408120"/>
                </a:lnTo>
                <a:lnTo>
                  <a:pt x="3271457" y="8403440"/>
                </a:lnTo>
                <a:lnTo>
                  <a:pt x="3314697" y="8390017"/>
                </a:lnTo>
                <a:lnTo>
                  <a:pt x="3353827" y="8368778"/>
                </a:lnTo>
                <a:lnTo>
                  <a:pt x="3387920" y="8340649"/>
                </a:lnTo>
                <a:lnTo>
                  <a:pt x="3416049" y="8306556"/>
                </a:lnTo>
                <a:lnTo>
                  <a:pt x="3437288" y="8267426"/>
                </a:lnTo>
                <a:lnTo>
                  <a:pt x="3450711" y="8224186"/>
                </a:lnTo>
                <a:lnTo>
                  <a:pt x="3455392" y="8177761"/>
                </a:lnTo>
                <a:lnTo>
                  <a:pt x="3455392" y="230359"/>
                </a:lnTo>
                <a:lnTo>
                  <a:pt x="3450711" y="183934"/>
                </a:lnTo>
                <a:lnTo>
                  <a:pt x="3437288" y="140694"/>
                </a:lnTo>
                <a:lnTo>
                  <a:pt x="3416049" y="101564"/>
                </a:lnTo>
                <a:lnTo>
                  <a:pt x="3387920" y="67471"/>
                </a:lnTo>
                <a:lnTo>
                  <a:pt x="3353827" y="39342"/>
                </a:lnTo>
                <a:lnTo>
                  <a:pt x="3314697" y="18103"/>
                </a:lnTo>
                <a:lnTo>
                  <a:pt x="3271457" y="4680"/>
                </a:lnTo>
                <a:lnTo>
                  <a:pt x="3225032" y="0"/>
                </a:lnTo>
                <a:close/>
              </a:path>
            </a:pathLst>
          </a:custGeom>
          <a:solidFill>
            <a:srgbClr val="DFE8E5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12" name="object 12"/>
          <p:cNvSpPr/>
          <p:nvPr/>
        </p:nvSpPr>
        <p:spPr>
          <a:xfrm>
            <a:off x="214618" y="728579"/>
            <a:ext cx="1571641" cy="3824269"/>
          </a:xfrm>
          <a:custGeom>
            <a:avLst/>
            <a:gdLst/>
            <a:ahLst/>
            <a:cxnLst/>
            <a:rect l="l" t="t" r="r" b="b"/>
            <a:pathLst>
              <a:path w="3455670" h="8408670">
                <a:moveTo>
                  <a:pt x="3225032" y="0"/>
                </a:moveTo>
                <a:lnTo>
                  <a:pt x="230359" y="0"/>
                </a:lnTo>
                <a:lnTo>
                  <a:pt x="183934" y="4680"/>
                </a:lnTo>
                <a:lnTo>
                  <a:pt x="140694" y="18103"/>
                </a:lnTo>
                <a:lnTo>
                  <a:pt x="101564" y="39342"/>
                </a:lnTo>
                <a:lnTo>
                  <a:pt x="67471" y="67471"/>
                </a:lnTo>
                <a:lnTo>
                  <a:pt x="39342" y="101564"/>
                </a:lnTo>
                <a:lnTo>
                  <a:pt x="18103" y="140694"/>
                </a:lnTo>
                <a:lnTo>
                  <a:pt x="4680" y="183934"/>
                </a:lnTo>
                <a:lnTo>
                  <a:pt x="0" y="230359"/>
                </a:lnTo>
                <a:lnTo>
                  <a:pt x="0" y="8177761"/>
                </a:lnTo>
                <a:lnTo>
                  <a:pt x="4680" y="8224186"/>
                </a:lnTo>
                <a:lnTo>
                  <a:pt x="18103" y="8267426"/>
                </a:lnTo>
                <a:lnTo>
                  <a:pt x="39342" y="8306556"/>
                </a:lnTo>
                <a:lnTo>
                  <a:pt x="67471" y="8340649"/>
                </a:lnTo>
                <a:lnTo>
                  <a:pt x="101564" y="8368778"/>
                </a:lnTo>
                <a:lnTo>
                  <a:pt x="140694" y="8390017"/>
                </a:lnTo>
                <a:lnTo>
                  <a:pt x="183934" y="8403440"/>
                </a:lnTo>
                <a:lnTo>
                  <a:pt x="230359" y="8408120"/>
                </a:lnTo>
                <a:lnTo>
                  <a:pt x="3225032" y="8408120"/>
                </a:lnTo>
                <a:lnTo>
                  <a:pt x="3271457" y="8403440"/>
                </a:lnTo>
                <a:lnTo>
                  <a:pt x="3314697" y="8390017"/>
                </a:lnTo>
                <a:lnTo>
                  <a:pt x="3353827" y="8368778"/>
                </a:lnTo>
                <a:lnTo>
                  <a:pt x="3387920" y="8340649"/>
                </a:lnTo>
                <a:lnTo>
                  <a:pt x="3416049" y="8306556"/>
                </a:lnTo>
                <a:lnTo>
                  <a:pt x="3437288" y="8267426"/>
                </a:lnTo>
                <a:lnTo>
                  <a:pt x="3450711" y="8224186"/>
                </a:lnTo>
                <a:lnTo>
                  <a:pt x="3455392" y="8177761"/>
                </a:lnTo>
                <a:lnTo>
                  <a:pt x="3455392" y="230359"/>
                </a:lnTo>
                <a:lnTo>
                  <a:pt x="3450711" y="183934"/>
                </a:lnTo>
                <a:lnTo>
                  <a:pt x="3437288" y="140694"/>
                </a:lnTo>
                <a:lnTo>
                  <a:pt x="3416049" y="101564"/>
                </a:lnTo>
                <a:lnTo>
                  <a:pt x="3387920" y="67471"/>
                </a:lnTo>
                <a:lnTo>
                  <a:pt x="3353827" y="39342"/>
                </a:lnTo>
                <a:lnTo>
                  <a:pt x="3314697" y="18103"/>
                </a:lnTo>
                <a:lnTo>
                  <a:pt x="3271457" y="4680"/>
                </a:lnTo>
                <a:lnTo>
                  <a:pt x="3225032" y="0"/>
                </a:lnTo>
                <a:close/>
              </a:path>
            </a:pathLst>
          </a:custGeom>
          <a:solidFill>
            <a:srgbClr val="F3EBD8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30" name="object 30"/>
          <p:cNvSpPr txBox="1"/>
          <p:nvPr/>
        </p:nvSpPr>
        <p:spPr>
          <a:xfrm>
            <a:off x="606342" y="2360210"/>
            <a:ext cx="472185" cy="582943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3752" spc="-316" dirty="0">
                <a:solidFill>
                  <a:srgbClr val="C29C3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32</a:t>
            </a:r>
            <a:endParaRPr sz="3752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8756" y="2480656"/>
            <a:ext cx="212267" cy="342050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2183" spc="-239" dirty="0">
                <a:solidFill>
                  <a:srgbClr val="C29C3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%</a:t>
            </a:r>
            <a:endParaRPr sz="2183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50225" y="2403077"/>
            <a:ext cx="628795" cy="582943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lang="it-IT" sz="3752" spc="-175" dirty="0">
                <a:solidFill>
                  <a:srgbClr val="9D3B44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8</a:t>
            </a:r>
            <a:r>
              <a:rPr sz="3752" spc="-175" dirty="0">
                <a:solidFill>
                  <a:srgbClr val="9D3B44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3</a:t>
            </a:r>
            <a:endParaRPr sz="3752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96448" y="2523523"/>
            <a:ext cx="212267" cy="342050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2183" spc="-239" dirty="0">
                <a:solidFill>
                  <a:srgbClr val="9D3B44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%</a:t>
            </a:r>
            <a:endParaRPr sz="2183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91490" y="2523523"/>
            <a:ext cx="212267" cy="342050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2183" spc="-239" dirty="0">
                <a:solidFill>
                  <a:srgbClr val="5C8A8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%</a:t>
            </a:r>
            <a:endParaRPr sz="2183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336915" y="2499694"/>
            <a:ext cx="9530" cy="9530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0" y="10470"/>
                </a:moveTo>
                <a:lnTo>
                  <a:pt x="3066" y="3066"/>
                </a:lnTo>
                <a:lnTo>
                  <a:pt x="10470" y="0"/>
                </a:lnTo>
                <a:lnTo>
                  <a:pt x="17874" y="3066"/>
                </a:lnTo>
                <a:lnTo>
                  <a:pt x="20941" y="10470"/>
                </a:lnTo>
                <a:lnTo>
                  <a:pt x="17874" y="17874"/>
                </a:lnTo>
                <a:lnTo>
                  <a:pt x="10470" y="20941"/>
                </a:lnTo>
                <a:lnTo>
                  <a:pt x="3066" y="17874"/>
                </a:lnTo>
                <a:lnTo>
                  <a:pt x="0" y="10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57" name="object 57"/>
          <p:cNvSpPr/>
          <p:nvPr/>
        </p:nvSpPr>
        <p:spPr>
          <a:xfrm>
            <a:off x="214618" y="2354712"/>
            <a:ext cx="1571641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392" y="0"/>
                </a:lnTo>
              </a:path>
            </a:pathLst>
          </a:custGeom>
          <a:ln w="10470">
            <a:solidFill>
              <a:srgbClr val="C29C31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59" name="object 59"/>
          <p:cNvSpPr/>
          <p:nvPr/>
        </p:nvSpPr>
        <p:spPr>
          <a:xfrm>
            <a:off x="3775004" y="2354712"/>
            <a:ext cx="1571641" cy="0"/>
          </a:xfrm>
          <a:custGeom>
            <a:avLst/>
            <a:gdLst/>
            <a:ahLst/>
            <a:cxnLst/>
            <a:rect l="l" t="t" r="r" b="b"/>
            <a:pathLst>
              <a:path w="3455669">
                <a:moveTo>
                  <a:pt x="0" y="0"/>
                </a:moveTo>
                <a:lnTo>
                  <a:pt x="3455392" y="0"/>
                </a:lnTo>
              </a:path>
            </a:pathLst>
          </a:custGeom>
          <a:ln w="10470">
            <a:solidFill>
              <a:srgbClr val="9D3B44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60" name="object 60"/>
          <p:cNvSpPr/>
          <p:nvPr/>
        </p:nvSpPr>
        <p:spPr>
          <a:xfrm>
            <a:off x="2000047" y="2354712"/>
            <a:ext cx="1571641" cy="0"/>
          </a:xfrm>
          <a:custGeom>
            <a:avLst/>
            <a:gdLst/>
            <a:ahLst/>
            <a:cxnLst/>
            <a:rect l="l" t="t" r="r" b="b"/>
            <a:pathLst>
              <a:path w="3455669">
                <a:moveTo>
                  <a:pt x="0" y="0"/>
                </a:moveTo>
                <a:lnTo>
                  <a:pt x="3455392" y="0"/>
                </a:lnTo>
              </a:path>
            </a:pathLst>
          </a:custGeom>
          <a:ln w="10470">
            <a:solidFill>
              <a:srgbClr val="5C8A80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67" name="object 67"/>
          <p:cNvSpPr txBox="1"/>
          <p:nvPr/>
        </p:nvSpPr>
        <p:spPr>
          <a:xfrm>
            <a:off x="8890494" y="185698"/>
            <a:ext cx="44764" cy="86595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523" spc="-23" dirty="0">
                <a:solidFill>
                  <a:srgbClr val="323C3D"/>
                </a:solidFill>
                <a:latin typeface="Tahoma"/>
                <a:cs typeface="Tahoma"/>
              </a:rPr>
              <a:t>4</a:t>
            </a:r>
            <a:endParaRPr sz="523">
              <a:latin typeface="Tahoma"/>
              <a:cs typeface="Tahoma"/>
            </a:endParaRP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51BAAC5A-2D4D-C0B3-53C6-6E980322576B}"/>
              </a:ext>
            </a:extLst>
          </p:cNvPr>
          <p:cNvSpPr txBox="1"/>
          <p:nvPr/>
        </p:nvSpPr>
        <p:spPr>
          <a:xfrm>
            <a:off x="204145" y="4295209"/>
            <a:ext cx="1494833" cy="20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Thaoma"/>
              </a:rPr>
              <a:t>Fonte:2025 Mind Health Report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DC2C3299-B869-380E-0AC2-59CCF03AA956}"/>
              </a:ext>
            </a:extLst>
          </p:cNvPr>
          <p:cNvSpPr txBox="1"/>
          <p:nvPr/>
        </p:nvSpPr>
        <p:spPr>
          <a:xfrm>
            <a:off x="328395" y="829018"/>
            <a:ext cx="1340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b="1" dirty="0">
                <a:latin typeface="Thaoma"/>
              </a:rPr>
              <a:t>1.</a:t>
            </a:r>
            <a:r>
              <a:rPr lang="it-IT" sz="1000" dirty="0">
                <a:latin typeface="Thaoma"/>
              </a:rPr>
              <a:t> La salute mentale è una questione di </a:t>
            </a:r>
            <a:r>
              <a:rPr lang="it-IT" sz="1000" b="1" dirty="0">
                <a:latin typeface="Thaoma"/>
              </a:rPr>
              <a:t>massima priorità a livello mondiale</a:t>
            </a:r>
          </a:p>
        </p:txBody>
      </p:sp>
      <p:sp>
        <p:nvSpPr>
          <p:cNvPr id="72" name="object 23"/>
          <p:cNvSpPr txBox="1"/>
          <p:nvPr/>
        </p:nvSpPr>
        <p:spPr>
          <a:xfrm>
            <a:off x="253780" y="3182317"/>
            <a:ext cx="1506174" cy="1043419"/>
          </a:xfrm>
          <a:prstGeom prst="rect">
            <a:avLst/>
          </a:prstGeom>
        </p:spPr>
        <p:txBody>
          <a:bodyPr vert="horz" wrap="square" lIns="0" tIns="17328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76" marR="2310">
              <a:lnSpc>
                <a:spcPts val="823"/>
              </a:lnSpc>
              <a:spcBef>
                <a:spcPts val="830"/>
              </a:spcBef>
              <a:defRPr sz="800"/>
            </a:lvl1pPr>
          </a:lstStyle>
          <a:p>
            <a:r>
              <a:rPr lang="it-IT" dirty="0">
                <a:latin typeface="Thaoma"/>
              </a:rPr>
              <a:t>La percentuale complessiva di persone  che soffrono </a:t>
            </a:r>
            <a:r>
              <a:rPr lang="it-IT" b="1" dirty="0">
                <a:latin typeface="Thaoma"/>
              </a:rPr>
              <a:t>di almeno un problema di salute mentale </a:t>
            </a:r>
            <a:r>
              <a:rPr lang="it-IT" dirty="0">
                <a:latin typeface="Thaoma"/>
              </a:rPr>
              <a:t>è di </a:t>
            </a:r>
            <a:r>
              <a:rPr lang="it-IT" b="1" dirty="0">
                <a:latin typeface="Thaoma"/>
              </a:rPr>
              <a:t>1 su 3.</a:t>
            </a:r>
          </a:p>
          <a:p>
            <a:r>
              <a:rPr lang="it-IT" dirty="0">
                <a:latin typeface="Thaoma"/>
              </a:rPr>
              <a:t>Il </a:t>
            </a:r>
            <a:r>
              <a:rPr lang="it-IT" b="1" dirty="0">
                <a:latin typeface="Thaoma"/>
              </a:rPr>
              <a:t>42% dei giovani </a:t>
            </a:r>
            <a:r>
              <a:rPr lang="it-IT" dirty="0">
                <a:latin typeface="Thaoma"/>
              </a:rPr>
              <a:t>è </a:t>
            </a:r>
            <a:r>
              <a:rPr lang="it-IT" b="1" dirty="0">
                <a:latin typeface="Thaoma"/>
              </a:rPr>
              <a:t>fortemente esposto </a:t>
            </a:r>
            <a:r>
              <a:rPr lang="it-IT" dirty="0">
                <a:latin typeface="Thaoma"/>
              </a:rPr>
              <a:t>a depressione, ansia e stress a </a:t>
            </a:r>
            <a:r>
              <a:rPr lang="it-IT" b="1" dirty="0">
                <a:latin typeface="Thaoma"/>
              </a:rPr>
              <a:t>livelli gravi o estremi</a:t>
            </a:r>
            <a:r>
              <a:rPr lang="it-IT" dirty="0">
                <a:latin typeface="Thaoma"/>
              </a:rPr>
              <a:t>, rispetto al 25% della popolazione in generale.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2D5ED7FE-E48A-F990-44BD-4EA871BC17E8}"/>
              </a:ext>
            </a:extLst>
          </p:cNvPr>
          <p:cNvSpPr txBox="1"/>
          <p:nvPr/>
        </p:nvSpPr>
        <p:spPr>
          <a:xfrm>
            <a:off x="3797557" y="4250347"/>
            <a:ext cx="1494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Thaoma"/>
              </a:rPr>
              <a:t>Fonte: 8° Rapporto Censis-</a:t>
            </a:r>
            <a:r>
              <a:rPr lang="it-IT" sz="700" dirty="0" err="1">
                <a:latin typeface="Thaoma"/>
              </a:rPr>
              <a:t>Eudaimon</a:t>
            </a:r>
            <a:r>
              <a:rPr lang="it-IT" sz="700" dirty="0">
                <a:latin typeface="Thaoma"/>
              </a:rPr>
              <a:t> sul welfare aziendale</a:t>
            </a:r>
          </a:p>
        </p:txBody>
      </p:sp>
      <p:sp>
        <p:nvSpPr>
          <p:cNvPr id="86" name="object 24">
            <a:extLst>
              <a:ext uri="{FF2B5EF4-FFF2-40B4-BE49-F238E27FC236}">
                <a16:creationId xmlns:a16="http://schemas.microsoft.com/office/drawing/2014/main" id="{0AD98A05-B9CF-A11F-E94E-A7AC2AC5BA21}"/>
              </a:ext>
            </a:extLst>
          </p:cNvPr>
          <p:cNvSpPr txBox="1"/>
          <p:nvPr/>
        </p:nvSpPr>
        <p:spPr>
          <a:xfrm>
            <a:off x="3925796" y="3173734"/>
            <a:ext cx="1366594" cy="838235"/>
          </a:xfrm>
          <a:prstGeom prst="rect">
            <a:avLst/>
          </a:prstGeom>
        </p:spPr>
        <p:txBody>
          <a:bodyPr vert="horz" wrap="square" lIns="0" tIns="17328" rIns="0" bIns="0" rtlCol="0">
            <a:spAutoFit/>
          </a:bodyPr>
          <a:lstStyle/>
          <a:p>
            <a:pPr marL="5776" marR="2310">
              <a:lnSpc>
                <a:spcPts val="823"/>
              </a:lnSpc>
              <a:spcBef>
                <a:spcPts val="830"/>
              </a:spcBef>
            </a:pPr>
            <a:r>
              <a:rPr lang="it-IT" sz="800" dirty="0">
                <a:latin typeface="Thaoma"/>
              </a:rPr>
              <a:t>È la percentuale dei dipendenti italiani che ritiene una priorità che </a:t>
            </a:r>
            <a:r>
              <a:rPr lang="it-IT" sz="800" b="1" dirty="0">
                <a:latin typeface="Thaoma"/>
              </a:rPr>
              <a:t>il proprio lavoro contribuisca al benessere olistico, fisico e psicologico della persona.</a:t>
            </a:r>
            <a:endParaRPr lang="it-IT" sz="800" dirty="0">
              <a:latin typeface="Thaoma"/>
            </a:endParaRPr>
          </a:p>
          <a:p>
            <a:pPr marL="5776" marR="2310">
              <a:lnSpc>
                <a:spcPts val="823"/>
              </a:lnSpc>
              <a:spcBef>
                <a:spcPts val="830"/>
              </a:spcBef>
            </a:pPr>
            <a:endParaRPr sz="750" dirty="0">
              <a:latin typeface="Thaoma"/>
              <a:cs typeface="Tahoma"/>
            </a:endParaRP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CCB155B3-1B9C-B859-7D49-808876D67B79}"/>
              </a:ext>
            </a:extLst>
          </p:cNvPr>
          <p:cNvSpPr txBox="1"/>
          <p:nvPr/>
        </p:nvSpPr>
        <p:spPr>
          <a:xfrm>
            <a:off x="3873995" y="777214"/>
            <a:ext cx="14726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Thaoma"/>
              </a:rPr>
              <a:t>3.</a:t>
            </a:r>
            <a:r>
              <a:rPr lang="it-IT" sz="1000" dirty="0">
                <a:latin typeface="Thaoma"/>
              </a:rPr>
              <a:t> </a:t>
            </a:r>
            <a:r>
              <a:rPr lang="it-IT" sz="1000" b="1" dirty="0">
                <a:latin typeface="Thaoma"/>
              </a:rPr>
              <a:t>Aziende ed Organizzazioni </a:t>
            </a:r>
            <a:r>
              <a:rPr lang="it-IT" sz="1000" dirty="0">
                <a:latin typeface="Thaoma"/>
              </a:rPr>
              <a:t>sono sempre più il luogo in cui viene espressa la </a:t>
            </a:r>
            <a:r>
              <a:rPr lang="it-IT" sz="1000" b="1" dirty="0">
                <a:latin typeface="Thaoma"/>
              </a:rPr>
              <a:t>necessità di attenzione al benessere psico-fisico delle persone.</a:t>
            </a:r>
            <a:endParaRPr lang="it-IT" sz="1000" dirty="0">
              <a:latin typeface="Thaoma"/>
            </a:endParaRP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0CE0BB19-6BF3-0AB9-F057-13C58C142D94}"/>
              </a:ext>
            </a:extLst>
          </p:cNvPr>
          <p:cNvSpPr txBox="1"/>
          <p:nvPr/>
        </p:nvSpPr>
        <p:spPr>
          <a:xfrm>
            <a:off x="2000046" y="799013"/>
            <a:ext cx="153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Thaoma"/>
              </a:rPr>
              <a:t>2.</a:t>
            </a:r>
            <a:r>
              <a:rPr lang="it-IT" sz="1000" dirty="0">
                <a:latin typeface="Thaoma"/>
              </a:rPr>
              <a:t> Il </a:t>
            </a:r>
            <a:r>
              <a:rPr lang="it-IT" sz="1000" b="1" dirty="0">
                <a:latin typeface="Thaoma"/>
              </a:rPr>
              <a:t>sistema pubblico è sempre più in difficoltà </a:t>
            </a:r>
            <a:r>
              <a:rPr lang="it-IT" sz="1000" dirty="0">
                <a:latin typeface="Thaoma"/>
              </a:rPr>
              <a:t>nel supportare la domanda crescente di servizi di </a:t>
            </a:r>
            <a:r>
              <a:rPr lang="it-IT" sz="1000" b="1" dirty="0">
                <a:latin typeface="Thaoma"/>
              </a:rPr>
              <a:t>supporto psicologico</a:t>
            </a:r>
            <a:r>
              <a:rPr lang="it-IT" sz="1000" dirty="0">
                <a:latin typeface="Thaoma"/>
              </a:rPr>
              <a:t>.</a:t>
            </a:r>
          </a:p>
        </p:txBody>
      </p:sp>
      <p:sp>
        <p:nvSpPr>
          <p:cNvPr id="89" name="object 35">
            <a:extLst>
              <a:ext uri="{FF2B5EF4-FFF2-40B4-BE49-F238E27FC236}">
                <a16:creationId xmlns:a16="http://schemas.microsoft.com/office/drawing/2014/main" id="{EF1E5F2C-D4ED-4ADB-4097-22AB8FF967BB}"/>
              </a:ext>
            </a:extLst>
          </p:cNvPr>
          <p:cNvSpPr txBox="1"/>
          <p:nvPr/>
        </p:nvSpPr>
        <p:spPr>
          <a:xfrm>
            <a:off x="2316986" y="2093509"/>
            <a:ext cx="628795" cy="582943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lang="it-IT" sz="5628" spc="-290" baseline="-43434" dirty="0">
                <a:solidFill>
                  <a:srgbClr val="5C8A8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&lt;1</a:t>
            </a:r>
            <a:endParaRPr sz="5628" spc="-290" baseline="-43434" dirty="0">
              <a:solidFill>
                <a:srgbClr val="5C8A8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92" name="object 24">
            <a:extLst>
              <a:ext uri="{FF2B5EF4-FFF2-40B4-BE49-F238E27FC236}">
                <a16:creationId xmlns:a16="http://schemas.microsoft.com/office/drawing/2014/main" id="{F72BA480-774B-FD6E-FF63-B806D4A28BE2}"/>
              </a:ext>
            </a:extLst>
          </p:cNvPr>
          <p:cNvSpPr txBox="1"/>
          <p:nvPr/>
        </p:nvSpPr>
        <p:spPr>
          <a:xfrm>
            <a:off x="2092406" y="3186251"/>
            <a:ext cx="1366594" cy="838235"/>
          </a:xfrm>
          <a:prstGeom prst="rect">
            <a:avLst/>
          </a:prstGeom>
        </p:spPr>
        <p:txBody>
          <a:bodyPr vert="horz" wrap="square" lIns="0" tIns="17328" rIns="0" bIns="0" rtlCol="0">
            <a:spAutoFit/>
          </a:bodyPr>
          <a:lstStyle/>
          <a:p>
            <a:pPr marL="5776" marR="2310">
              <a:lnSpc>
                <a:spcPts val="823"/>
              </a:lnSpc>
              <a:spcBef>
                <a:spcPts val="830"/>
              </a:spcBef>
            </a:pPr>
            <a:r>
              <a:rPr lang="it-IT" sz="800" dirty="0">
                <a:latin typeface="Thaoma"/>
              </a:rPr>
              <a:t>Nel 2024, su oltre 400.000 domande presentate per il </a:t>
            </a:r>
            <a:r>
              <a:rPr lang="it-IT" sz="800" b="1" dirty="0">
                <a:latin typeface="Thaoma"/>
              </a:rPr>
              <a:t>bonus psicologo in Italia</a:t>
            </a:r>
            <a:r>
              <a:rPr lang="it-IT" sz="800" dirty="0">
                <a:latin typeface="Thaoma"/>
              </a:rPr>
              <a:t>, ne sono state accolte solo 3.325, pari a </a:t>
            </a:r>
            <a:r>
              <a:rPr lang="it-IT" sz="800" b="1" dirty="0">
                <a:latin typeface="Thaoma"/>
              </a:rPr>
              <a:t>meno dell'1%</a:t>
            </a:r>
            <a:r>
              <a:rPr lang="it-IT" sz="800" dirty="0">
                <a:latin typeface="Thaoma"/>
              </a:rPr>
              <a:t>,</a:t>
            </a:r>
            <a:r>
              <a:rPr lang="it-IT" sz="800" b="1" dirty="0">
                <a:latin typeface="Thaoma"/>
              </a:rPr>
              <a:t> </a:t>
            </a:r>
            <a:r>
              <a:rPr lang="it-IT" sz="800" dirty="0">
                <a:latin typeface="Thaoma"/>
              </a:rPr>
              <a:t>a causa degli scarsi fondi stanziati.</a:t>
            </a:r>
          </a:p>
          <a:p>
            <a:pPr marL="5776" marR="2310">
              <a:lnSpc>
                <a:spcPts val="823"/>
              </a:lnSpc>
              <a:spcBef>
                <a:spcPts val="830"/>
              </a:spcBef>
            </a:pPr>
            <a:endParaRPr sz="750" dirty="0">
              <a:latin typeface="Thaoma"/>
              <a:cs typeface="Tahoma"/>
            </a:endParaRP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F9976797-92F4-2E85-80AD-E45AC1DA2E09}"/>
              </a:ext>
            </a:extLst>
          </p:cNvPr>
          <p:cNvSpPr txBox="1"/>
          <p:nvPr/>
        </p:nvSpPr>
        <p:spPr>
          <a:xfrm>
            <a:off x="1999922" y="4271423"/>
            <a:ext cx="14948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Thaoma"/>
              </a:rPr>
              <a:t>Fonte: Sole 24 Ore</a:t>
            </a:r>
          </a:p>
        </p:txBody>
      </p:sp>
      <p:sp>
        <p:nvSpPr>
          <p:cNvPr id="100" name="Google Shape;82;p3">
            <a:extLst>
              <a:ext uri="{FF2B5EF4-FFF2-40B4-BE49-F238E27FC236}">
                <a16:creationId xmlns:a16="http://schemas.microsoft.com/office/drawing/2014/main" id="{6E49CF24-09A5-FEE2-E2CE-705435A5EDB7}"/>
              </a:ext>
            </a:extLst>
          </p:cNvPr>
          <p:cNvSpPr txBox="1"/>
          <p:nvPr/>
        </p:nvSpPr>
        <p:spPr>
          <a:xfrm>
            <a:off x="246356" y="242004"/>
            <a:ext cx="21539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</a:pPr>
            <a:r>
              <a:rPr lang="it-IT" sz="2000" i="0" u="none" strike="noStrike" cap="none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Perché ora</a:t>
            </a:r>
            <a:endParaRPr sz="2000" i="0" u="none" strike="noStrike" cap="none" dirty="0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object 18"/>
          <p:cNvSpPr txBox="1"/>
          <p:nvPr/>
        </p:nvSpPr>
        <p:spPr>
          <a:xfrm>
            <a:off x="5736717" y="846220"/>
            <a:ext cx="1454613" cy="621386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marR="2310">
              <a:spcBef>
                <a:spcPts val="45"/>
              </a:spcBef>
            </a:pPr>
            <a:r>
              <a:rPr lang="it-IT" sz="1000" b="1" dirty="0">
                <a:latin typeface="Thaoma"/>
              </a:rPr>
              <a:t>4.</a:t>
            </a:r>
            <a:r>
              <a:rPr lang="it-IT" sz="1000" dirty="0">
                <a:latin typeface="Thaoma"/>
              </a:rPr>
              <a:t> Nei Paesi OCSE la salute mentale pesa </a:t>
            </a:r>
            <a:r>
              <a:rPr lang="it-IT" sz="1000" b="1" dirty="0">
                <a:latin typeface="Thaoma"/>
              </a:rPr>
              <a:t>~4% del PIL</a:t>
            </a:r>
            <a:r>
              <a:rPr lang="it-IT" sz="1000" dirty="0">
                <a:latin typeface="Thaoma"/>
              </a:rPr>
              <a:t> tra costi diretti e perdita di produttività.</a:t>
            </a:r>
            <a:endParaRPr sz="1000" dirty="0">
              <a:latin typeface="Thaoma"/>
              <a:cs typeface="Trebuchet MS"/>
            </a:endParaRPr>
          </a:p>
        </p:txBody>
      </p:sp>
      <p:sp>
        <p:nvSpPr>
          <p:cNvPr id="103" name="object 24"/>
          <p:cNvSpPr txBox="1"/>
          <p:nvPr/>
        </p:nvSpPr>
        <p:spPr>
          <a:xfrm>
            <a:off x="5731131" y="3152884"/>
            <a:ext cx="1366594" cy="326749"/>
          </a:xfrm>
          <a:prstGeom prst="rect">
            <a:avLst/>
          </a:prstGeom>
        </p:spPr>
        <p:txBody>
          <a:bodyPr vert="horz" wrap="square" lIns="0" tIns="17328" rIns="0" bIns="0" rtlCol="0">
            <a:spAutoFit/>
          </a:bodyPr>
          <a:lstStyle/>
          <a:p>
            <a:pPr marL="5776" marR="2310">
              <a:lnSpc>
                <a:spcPts val="823"/>
              </a:lnSpc>
              <a:spcBef>
                <a:spcPts val="830"/>
              </a:spcBef>
            </a:pPr>
            <a:r>
              <a:rPr lang="it-IT" sz="800" dirty="0">
                <a:latin typeface="Thaoma"/>
              </a:rPr>
              <a:t>Al lavoro, ansia e depressione causano </a:t>
            </a:r>
            <a:r>
              <a:rPr lang="it-IT" sz="800" b="1" dirty="0">
                <a:latin typeface="Thaoma"/>
              </a:rPr>
              <a:t>12 miliardi di giornate</a:t>
            </a:r>
            <a:r>
              <a:rPr lang="it-IT" sz="800" dirty="0">
                <a:latin typeface="Thaoma"/>
              </a:rPr>
              <a:t> perse/anno (</a:t>
            </a:r>
            <a:r>
              <a:rPr lang="it-IT" sz="800" b="1" dirty="0">
                <a:latin typeface="Thaoma"/>
              </a:rPr>
              <a:t>$1.000 mld</a:t>
            </a:r>
            <a:r>
              <a:rPr lang="it-IT" sz="800" dirty="0">
                <a:latin typeface="Thaoma"/>
              </a:rPr>
              <a:t>)</a:t>
            </a:r>
            <a:endParaRPr sz="750" dirty="0">
              <a:latin typeface="Thaoma"/>
              <a:cs typeface="Tahoma"/>
            </a:endParaRPr>
          </a:p>
        </p:txBody>
      </p:sp>
      <p:sp>
        <p:nvSpPr>
          <p:cNvPr id="104" name="object 32"/>
          <p:cNvSpPr txBox="1"/>
          <p:nvPr/>
        </p:nvSpPr>
        <p:spPr>
          <a:xfrm>
            <a:off x="5702112" y="2366015"/>
            <a:ext cx="1414647" cy="582943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lang="it-IT" sz="3752" spc="-148" dirty="0">
                <a:solidFill>
                  <a:srgbClr val="9190AE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12 mld</a:t>
            </a:r>
            <a:endParaRPr sz="3752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32A76532-0EDB-33D4-F650-06CDC6E0E348}"/>
              </a:ext>
            </a:extLst>
          </p:cNvPr>
          <p:cNvSpPr txBox="1"/>
          <p:nvPr/>
        </p:nvSpPr>
        <p:spPr>
          <a:xfrm>
            <a:off x="5609532" y="4250347"/>
            <a:ext cx="1594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700"/>
            </a:lvl1pPr>
          </a:lstStyle>
          <a:p>
            <a:r>
              <a:rPr lang="it-IT" dirty="0">
                <a:latin typeface="Thaoma"/>
              </a:rPr>
              <a:t>Fonte:</a:t>
            </a:r>
            <a:r>
              <a:rPr lang="en-US" dirty="0">
                <a:latin typeface="Thaoma"/>
              </a:rPr>
              <a:t> </a:t>
            </a:r>
            <a:r>
              <a:rPr lang="en-US" dirty="0" err="1">
                <a:latin typeface="Thaoma"/>
              </a:rPr>
              <a:t>Organisation</a:t>
            </a:r>
            <a:r>
              <a:rPr lang="en-US" dirty="0">
                <a:latin typeface="Thaoma"/>
              </a:rPr>
              <a:t> for Economic Co-operation and Development</a:t>
            </a:r>
            <a:endParaRPr lang="it-IT" dirty="0">
              <a:latin typeface="Thaoma"/>
            </a:endParaRPr>
          </a:p>
        </p:txBody>
      </p:sp>
      <p:sp>
        <p:nvSpPr>
          <p:cNvPr id="116" name="object 6"/>
          <p:cNvSpPr/>
          <p:nvPr/>
        </p:nvSpPr>
        <p:spPr>
          <a:xfrm>
            <a:off x="7361604" y="728579"/>
            <a:ext cx="1571641" cy="3824269"/>
          </a:xfrm>
          <a:custGeom>
            <a:avLst/>
            <a:gdLst/>
            <a:ahLst/>
            <a:cxnLst/>
            <a:rect l="l" t="t" r="r" b="b"/>
            <a:pathLst>
              <a:path w="3455670" h="8408670">
                <a:moveTo>
                  <a:pt x="3225032" y="0"/>
                </a:moveTo>
                <a:lnTo>
                  <a:pt x="230359" y="0"/>
                </a:lnTo>
                <a:lnTo>
                  <a:pt x="183934" y="4680"/>
                </a:lnTo>
                <a:lnTo>
                  <a:pt x="140694" y="18103"/>
                </a:lnTo>
                <a:lnTo>
                  <a:pt x="101564" y="39342"/>
                </a:lnTo>
                <a:lnTo>
                  <a:pt x="67471" y="67471"/>
                </a:lnTo>
                <a:lnTo>
                  <a:pt x="39342" y="101564"/>
                </a:lnTo>
                <a:lnTo>
                  <a:pt x="18103" y="140694"/>
                </a:lnTo>
                <a:lnTo>
                  <a:pt x="4680" y="183934"/>
                </a:lnTo>
                <a:lnTo>
                  <a:pt x="0" y="230359"/>
                </a:lnTo>
                <a:lnTo>
                  <a:pt x="0" y="8177761"/>
                </a:lnTo>
                <a:lnTo>
                  <a:pt x="4680" y="8224186"/>
                </a:lnTo>
                <a:lnTo>
                  <a:pt x="18103" y="8267426"/>
                </a:lnTo>
                <a:lnTo>
                  <a:pt x="39342" y="8306556"/>
                </a:lnTo>
                <a:lnTo>
                  <a:pt x="67471" y="8340649"/>
                </a:lnTo>
                <a:lnTo>
                  <a:pt x="101564" y="8368778"/>
                </a:lnTo>
                <a:lnTo>
                  <a:pt x="140694" y="8390017"/>
                </a:lnTo>
                <a:lnTo>
                  <a:pt x="183934" y="8403440"/>
                </a:lnTo>
                <a:lnTo>
                  <a:pt x="230359" y="8408120"/>
                </a:lnTo>
                <a:lnTo>
                  <a:pt x="3225032" y="8408120"/>
                </a:lnTo>
                <a:lnTo>
                  <a:pt x="3271457" y="8403440"/>
                </a:lnTo>
                <a:lnTo>
                  <a:pt x="3314697" y="8390017"/>
                </a:lnTo>
                <a:lnTo>
                  <a:pt x="3353827" y="8368778"/>
                </a:lnTo>
                <a:lnTo>
                  <a:pt x="3387920" y="8340649"/>
                </a:lnTo>
                <a:lnTo>
                  <a:pt x="3416049" y="8306556"/>
                </a:lnTo>
                <a:lnTo>
                  <a:pt x="3437288" y="8267426"/>
                </a:lnTo>
                <a:lnTo>
                  <a:pt x="3450711" y="8224186"/>
                </a:lnTo>
                <a:lnTo>
                  <a:pt x="3455392" y="8177761"/>
                </a:lnTo>
                <a:lnTo>
                  <a:pt x="3455392" y="230359"/>
                </a:lnTo>
                <a:lnTo>
                  <a:pt x="3450711" y="183934"/>
                </a:lnTo>
                <a:lnTo>
                  <a:pt x="3437288" y="140694"/>
                </a:lnTo>
                <a:lnTo>
                  <a:pt x="3416049" y="101564"/>
                </a:lnTo>
                <a:lnTo>
                  <a:pt x="3387920" y="67471"/>
                </a:lnTo>
                <a:lnTo>
                  <a:pt x="3353827" y="39342"/>
                </a:lnTo>
                <a:lnTo>
                  <a:pt x="3314697" y="18103"/>
                </a:lnTo>
                <a:lnTo>
                  <a:pt x="3271457" y="4680"/>
                </a:lnTo>
                <a:lnTo>
                  <a:pt x="3225032" y="0"/>
                </a:lnTo>
                <a:close/>
              </a:path>
            </a:pathLst>
          </a:custGeom>
          <a:solidFill>
            <a:srgbClr val="C7E3E6"/>
          </a:solidFill>
        </p:spPr>
        <p:txBody>
          <a:bodyPr wrap="square" lIns="0" tIns="0" rIns="0" bIns="0" rtlCol="0"/>
          <a:lstStyle/>
          <a:p>
            <a:endParaRPr sz="637" dirty="0"/>
          </a:p>
        </p:txBody>
      </p:sp>
      <p:sp>
        <p:nvSpPr>
          <p:cNvPr id="117" name="object 58"/>
          <p:cNvSpPr/>
          <p:nvPr/>
        </p:nvSpPr>
        <p:spPr>
          <a:xfrm>
            <a:off x="7361604" y="2354712"/>
            <a:ext cx="1571641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392" y="0"/>
                </a:lnTo>
              </a:path>
            </a:pathLst>
          </a:custGeom>
          <a:ln w="10470">
            <a:solidFill>
              <a:srgbClr val="007382"/>
            </a:solidFill>
          </a:ln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B07549C3-CA07-0FEB-A514-A2544F4696A8}"/>
              </a:ext>
            </a:extLst>
          </p:cNvPr>
          <p:cNvSpPr txBox="1"/>
          <p:nvPr/>
        </p:nvSpPr>
        <p:spPr>
          <a:xfrm>
            <a:off x="7402624" y="780011"/>
            <a:ext cx="1520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Thaoma"/>
              </a:rPr>
              <a:t>5.</a:t>
            </a:r>
            <a:r>
              <a:rPr lang="it-IT" sz="1000" dirty="0">
                <a:latin typeface="Thaoma"/>
              </a:rPr>
              <a:t> Le </a:t>
            </a:r>
            <a:r>
              <a:rPr lang="it-IT" sz="1000" b="1" dirty="0">
                <a:latin typeface="Thaoma"/>
              </a:rPr>
              <a:t>app digitali e i servizi basati sull’intelligenza artificiale </a:t>
            </a:r>
            <a:r>
              <a:rPr lang="it-IT" sz="1000" dirty="0">
                <a:latin typeface="Thaoma"/>
              </a:rPr>
              <a:t>a supporto della </a:t>
            </a:r>
            <a:r>
              <a:rPr lang="it-IT" sz="1000" b="1" dirty="0">
                <a:latin typeface="Thaoma"/>
              </a:rPr>
              <a:t>salute psico-fisica </a:t>
            </a:r>
            <a:r>
              <a:rPr lang="it-IT" sz="1000" dirty="0">
                <a:latin typeface="Thaoma"/>
              </a:rPr>
              <a:t>sono in </a:t>
            </a:r>
            <a:r>
              <a:rPr lang="it-IT" sz="1000" b="1" dirty="0">
                <a:latin typeface="Thaoma"/>
              </a:rPr>
              <a:t>forte crescita</a:t>
            </a:r>
            <a:r>
              <a:rPr lang="it-IT" sz="1000" dirty="0">
                <a:latin typeface="Thaoma"/>
              </a:rPr>
              <a:t>.</a:t>
            </a:r>
          </a:p>
        </p:txBody>
      </p:sp>
      <p:sp>
        <p:nvSpPr>
          <p:cNvPr id="119" name="object 32">
            <a:extLst>
              <a:ext uri="{FF2B5EF4-FFF2-40B4-BE49-F238E27FC236}">
                <a16:creationId xmlns:a16="http://schemas.microsoft.com/office/drawing/2014/main" id="{AB445AC2-6B02-8CED-EACE-2EB65AEA0BFB}"/>
              </a:ext>
            </a:extLst>
          </p:cNvPr>
          <p:cNvSpPr txBox="1"/>
          <p:nvPr/>
        </p:nvSpPr>
        <p:spPr>
          <a:xfrm>
            <a:off x="7478918" y="2403237"/>
            <a:ext cx="1649285" cy="582622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lang="it-IT" sz="3750" spc="-130" dirty="0">
                <a:solidFill>
                  <a:srgbClr val="00738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4 su 10</a:t>
            </a:r>
            <a:endParaRPr sz="3750" spc="-130" dirty="0">
              <a:solidFill>
                <a:srgbClr val="00738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2B6A8DDA-F46D-567C-CE39-79F23BA5929C}"/>
              </a:ext>
            </a:extLst>
          </p:cNvPr>
          <p:cNvSpPr txBox="1"/>
          <p:nvPr/>
        </p:nvSpPr>
        <p:spPr>
          <a:xfrm>
            <a:off x="7427939" y="4264054"/>
            <a:ext cx="1494833" cy="20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Thaoma"/>
              </a:rPr>
              <a:t>Fonte:2025 Mind Health Report</a:t>
            </a:r>
          </a:p>
        </p:txBody>
      </p:sp>
      <p:sp>
        <p:nvSpPr>
          <p:cNvPr id="121" name="object 24">
            <a:extLst>
              <a:ext uri="{FF2B5EF4-FFF2-40B4-BE49-F238E27FC236}">
                <a16:creationId xmlns:a16="http://schemas.microsoft.com/office/drawing/2014/main" id="{42BCC14A-6449-0C8E-D400-A5E7CAEEABD8}"/>
              </a:ext>
            </a:extLst>
          </p:cNvPr>
          <p:cNvSpPr txBox="1"/>
          <p:nvPr/>
        </p:nvSpPr>
        <p:spPr>
          <a:xfrm>
            <a:off x="7527603" y="3153007"/>
            <a:ext cx="1366594" cy="1146011"/>
          </a:xfrm>
          <a:prstGeom prst="rect">
            <a:avLst/>
          </a:prstGeom>
        </p:spPr>
        <p:txBody>
          <a:bodyPr vert="horz" wrap="square" lIns="0" tIns="17328" rIns="0" bIns="0" rtlCol="0">
            <a:spAutoFit/>
          </a:bodyPr>
          <a:lstStyle/>
          <a:p>
            <a:pPr marL="5776" marR="2310">
              <a:lnSpc>
                <a:spcPts val="823"/>
              </a:lnSpc>
              <a:spcBef>
                <a:spcPts val="830"/>
              </a:spcBef>
            </a:pPr>
            <a:r>
              <a:rPr lang="it-IT" sz="800" dirty="0">
                <a:latin typeface="Thaoma"/>
              </a:rPr>
              <a:t>4 su 10 </a:t>
            </a:r>
            <a:r>
              <a:rPr lang="it-IT" sz="800" dirty="0" err="1">
                <a:latin typeface="Thaoma"/>
              </a:rPr>
              <a:t>ono</a:t>
            </a:r>
            <a:r>
              <a:rPr lang="it-IT" sz="800" dirty="0">
                <a:latin typeface="Thaoma"/>
              </a:rPr>
              <a:t> le </a:t>
            </a:r>
            <a:r>
              <a:rPr lang="it-IT" sz="800" b="1" dirty="0">
                <a:latin typeface="Thaoma"/>
              </a:rPr>
              <a:t>persone che si rivolgono a fonti online </a:t>
            </a:r>
            <a:r>
              <a:rPr lang="it-IT" sz="800" dirty="0">
                <a:latin typeface="Thaoma"/>
              </a:rPr>
              <a:t>come siti web, social media e forum per ricevere supporto per la propria salute mentale. </a:t>
            </a:r>
          </a:p>
          <a:p>
            <a:pPr marL="5776" marR="2310">
              <a:lnSpc>
                <a:spcPts val="823"/>
              </a:lnSpc>
              <a:spcBef>
                <a:spcPts val="830"/>
              </a:spcBef>
            </a:pPr>
            <a:r>
              <a:rPr lang="it-IT" sz="800" dirty="0">
                <a:latin typeface="Thaoma"/>
              </a:rPr>
              <a:t>In aumento l’approccio </a:t>
            </a:r>
            <a:r>
              <a:rPr lang="it-IT" sz="800" b="1" dirty="0">
                <a:latin typeface="Thaoma"/>
              </a:rPr>
              <a:t>«self-help» </a:t>
            </a:r>
            <a:r>
              <a:rPr lang="it-IT" sz="800" dirty="0">
                <a:latin typeface="Thaoma"/>
              </a:rPr>
              <a:t>attraverso i mezzi digitali, soprattutto tra i giovani.</a:t>
            </a:r>
          </a:p>
          <a:p>
            <a:pPr marL="5776" marR="2310">
              <a:lnSpc>
                <a:spcPts val="823"/>
              </a:lnSpc>
              <a:spcBef>
                <a:spcPts val="830"/>
              </a:spcBef>
            </a:pPr>
            <a:endParaRPr sz="750" dirty="0">
              <a:latin typeface="Thaoma"/>
              <a:cs typeface="Tahoma"/>
            </a:endParaRPr>
          </a:p>
        </p:txBody>
      </p:sp>
      <p:sp>
        <p:nvSpPr>
          <p:cNvPr id="2" name="object 56">
            <a:extLst>
              <a:ext uri="{FF2B5EF4-FFF2-40B4-BE49-F238E27FC236}">
                <a16:creationId xmlns:a16="http://schemas.microsoft.com/office/drawing/2014/main" id="{B87045C8-B01A-1A29-0792-5178193FE0E9}"/>
              </a:ext>
            </a:extLst>
          </p:cNvPr>
          <p:cNvSpPr/>
          <p:nvPr/>
        </p:nvSpPr>
        <p:spPr>
          <a:xfrm>
            <a:off x="5608583" y="2351097"/>
            <a:ext cx="1571642" cy="0"/>
          </a:xfrm>
          <a:custGeom>
            <a:avLst/>
            <a:gdLst/>
            <a:ahLst/>
            <a:cxnLst/>
            <a:rect l="l" t="t" r="r" b="b"/>
            <a:pathLst>
              <a:path w="3455670">
                <a:moveTo>
                  <a:pt x="0" y="0"/>
                </a:moveTo>
                <a:lnTo>
                  <a:pt x="3455392" y="0"/>
                </a:lnTo>
              </a:path>
            </a:pathLst>
          </a:custGeom>
          <a:ln w="10470">
            <a:solidFill>
              <a:srgbClr val="9190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Google Shape;135;p4">
            <a:extLst>
              <a:ext uri="{FF2B5EF4-FFF2-40B4-BE49-F238E27FC236}">
                <a16:creationId xmlns:a16="http://schemas.microsoft.com/office/drawing/2014/main" id="{9B5D703F-EA2D-05CF-2BBD-EE6C5E8825C4}"/>
              </a:ext>
            </a:extLst>
          </p:cNvPr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36;p4" descr="Immagine che contiene testo, pallacanestro, gara di atletica, sport&#10;&#10;Descrizione generata automaticamente">
            <a:extLst>
              <a:ext uri="{FF2B5EF4-FFF2-40B4-BE49-F238E27FC236}">
                <a16:creationId xmlns:a16="http://schemas.microsoft.com/office/drawing/2014/main" id="{D57BCFB6-547F-3CD2-ECFF-ECFBD52C2A9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B7B992-3CEC-17C4-D8AB-A9A03C2C85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4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1721531" y="2131270"/>
            <a:ext cx="5881916" cy="79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boto Slab"/>
              <a:buNone/>
            </a:pPr>
            <a:r>
              <a:rPr lang="it-IT" sz="4000" b="0" i="0" u="none" strike="noStrike" cap="none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La Direzione Scientifica</a:t>
            </a:r>
            <a:endParaRPr dirty="0"/>
          </a:p>
        </p:txBody>
      </p:sp>
      <p:sp>
        <p:nvSpPr>
          <p:cNvPr id="135" name="Google Shape;135;p4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4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EEDE4D7F-9333-3FBD-BFD5-99A8AB172DB5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fld id="{B6F15528-21DE-4FAA-801E-634DDDAF4B2B}" type="slidenum">
              <a:rPr lang="it-IT"/>
              <a:pPr/>
              <a:t>5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4805417" y="1949908"/>
            <a:ext cx="2831401" cy="2439780"/>
          </a:xfrm>
          <a:prstGeom prst="roundRect">
            <a:avLst>
              <a:gd name="adj" fmla="val 9129"/>
            </a:avLst>
          </a:prstGeom>
          <a:solidFill>
            <a:srgbClr val="DFE8E5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aom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La Direzione Scientifica di Empatika, oltre a guidare e coordinare il Team dei Professionisti, si dedica ad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attività di ricerca e sviluppo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Con il coinvolgimento di Professionisti e altre figure di supporto, si occupa della</a:t>
            </a:r>
            <a:r>
              <a:rPr lang="it-IT" sz="1200" b="1" dirty="0">
                <a:latin typeface="Thaoma"/>
              </a:rPr>
              <a:t>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produzione dei contenuti proprietari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 di Empatika finalizzati alla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creazione dei percorsi di auto-aiuto presenti in piattaforma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.</a:t>
            </a:r>
          </a:p>
        </p:txBody>
      </p:sp>
      <p:sp>
        <p:nvSpPr>
          <p:cNvPr id="142" name="Google Shape;142;p5"/>
          <p:cNvSpPr/>
          <p:nvPr/>
        </p:nvSpPr>
        <p:spPr>
          <a:xfrm>
            <a:off x="1224723" y="1949908"/>
            <a:ext cx="3239401" cy="2439779"/>
          </a:xfrm>
          <a:prstGeom prst="roundRect">
            <a:avLst>
              <a:gd name="adj" fmla="val 9814"/>
            </a:avLst>
          </a:prstGeom>
          <a:solidFill>
            <a:srgbClr val="E9E9EF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aom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Il Team di Psicologi, Psicoterapeuti e Nutrizionisti è composto da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 Professionisti e Professioniste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 con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formazione specialistica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nelle varie branche della disciplina, per poter soddisfare i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bisogni dei pazienti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in funzione delle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peculiarità di intervento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aom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Tutti sono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formati dalla Direzione Scientifica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per erogare il servizio secondo protocolli ad alto standard qualitativo da remoto, con il supporto dei moderni mezzi tecnologici.</a:t>
            </a:r>
          </a:p>
        </p:txBody>
      </p:sp>
      <p:sp>
        <p:nvSpPr>
          <p:cNvPr id="143" name="Google Shape;143;p5"/>
          <p:cNvSpPr/>
          <p:nvPr/>
        </p:nvSpPr>
        <p:spPr>
          <a:xfrm>
            <a:off x="1216623" y="888369"/>
            <a:ext cx="6495002" cy="747439"/>
          </a:xfrm>
          <a:prstGeom prst="roundRect">
            <a:avLst>
              <a:gd name="adj" fmla="val 16667"/>
            </a:avLst>
          </a:prstGeom>
          <a:solidFill>
            <a:srgbClr val="C7E3E6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aom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La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Direzione Scientifica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di Empatika è guidata dalla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Dott.ssa Anita Godi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, Psicologa e Psicoterapeuta,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e coordinata dalla 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Dott.ssa Elena Cherubini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aoma"/>
                <a:cs typeface="Arial"/>
                <a:sym typeface="Arial"/>
              </a:rPr>
              <a:t>, Psicologa</a:t>
            </a:r>
            <a:endParaRPr sz="637" dirty="0"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188671" y="92600"/>
            <a:ext cx="6208502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it-IT" dirty="0"/>
              <a:t>La Direzione Scientifica e il Team</a:t>
            </a:r>
            <a:endParaRPr dirty="0"/>
          </a:p>
        </p:txBody>
      </p:sp>
      <p:sp>
        <p:nvSpPr>
          <p:cNvPr id="149" name="Google Shape;149;p5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5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32">
            <a:extLst>
              <a:ext uri="{FF2B5EF4-FFF2-40B4-BE49-F238E27FC236}">
                <a16:creationId xmlns:a16="http://schemas.microsoft.com/office/drawing/2014/main" id="{650275D4-55B1-6041-CDA3-66B49E1A4E3F}"/>
              </a:ext>
            </a:extLst>
          </p:cNvPr>
          <p:cNvSpPr txBox="1"/>
          <p:nvPr/>
        </p:nvSpPr>
        <p:spPr>
          <a:xfrm>
            <a:off x="1269150" y="1766550"/>
            <a:ext cx="2708359" cy="31331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lang="it-IT" sz="2000" spc="-148" dirty="0">
                <a:solidFill>
                  <a:srgbClr val="9190AE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Team Professionisti</a:t>
            </a:r>
            <a:endParaRPr sz="2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4" name="object 32">
            <a:extLst>
              <a:ext uri="{FF2B5EF4-FFF2-40B4-BE49-F238E27FC236}">
                <a16:creationId xmlns:a16="http://schemas.microsoft.com/office/drawing/2014/main" id="{F055E6D3-61EB-69BC-74B6-1307F9F4ABA8}"/>
              </a:ext>
            </a:extLst>
          </p:cNvPr>
          <p:cNvSpPr txBox="1"/>
          <p:nvPr/>
        </p:nvSpPr>
        <p:spPr>
          <a:xfrm>
            <a:off x="4805417" y="1776155"/>
            <a:ext cx="2376487" cy="31331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lang="it-IT" sz="2000" spc="-130" dirty="0">
                <a:solidFill>
                  <a:srgbClr val="00738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Team Editoriale</a:t>
            </a:r>
            <a:endParaRPr sz="2000" spc="-130" dirty="0">
              <a:solidFill>
                <a:srgbClr val="00738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" name="Segnaposto numero diapositiva 5">
            <a:extLst>
              <a:ext uri="{FF2B5EF4-FFF2-40B4-BE49-F238E27FC236}">
                <a16:creationId xmlns:a16="http://schemas.microsoft.com/office/drawing/2014/main" id="{0E6415BE-BEF1-21C5-41CF-4C905F3940A6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883174" y="733376"/>
            <a:ext cx="8148902" cy="375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Anita Godi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Psicologa, Psicoterapeuta e </a:t>
            </a:r>
            <a:r>
              <a:rPr lang="it-IT" i="1" dirty="0">
                <a:latin typeface="Thaoma"/>
              </a:rPr>
              <a:t>Direttrice</a:t>
            </a:r>
            <a:r>
              <a:rPr lang="it-IT" sz="1400" b="0" i="1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Scientifica</a:t>
            </a:r>
            <a:endParaRPr sz="14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Esperienze significative: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Ruolo: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Psicologa, Psicoterapeuta clinica e Presidente</a:t>
            </a: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Nome Azienda: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Associazione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Arbes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per la ricerca e il benessere psicosociale</a:t>
            </a: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Attività Svolte: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Lavoro clinico con pazienti e supervisioni</a:t>
            </a: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Data inizio e data fine: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terapeuta dal 2003, Presidente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Arbes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dal 2011</a:t>
            </a: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Ruolo: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Docente e Formatrice</a:t>
            </a: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Nome Azienda: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Politecnico di Milano, LISS Verona,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Irecoop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, Maya Idee, Istituto Salesiani</a:t>
            </a: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Attività Svolte: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Docente, formatrice per imprenditori e manager in aziende e per medici e psicologi</a:t>
            </a: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Data inizio e data fine: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2007-2021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Precedentemente: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Responsabile area selezione del personale e analisi aziendale per PMI, 2004-2018 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Studi: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Laurea in Psicologia | Specializzazione in psicoterapia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psicosintetica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e ipnosi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ericksoniana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| Master in </a:t>
            </a:r>
            <a:r>
              <a:rPr lang="it-IT" sz="1000" dirty="0" err="1">
                <a:latin typeface="Thaoma"/>
              </a:rPr>
              <a:t>E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cobioPsicologia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| Master in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biotransenergetica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| Certificazione americana di ipnosi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ericksoniana</a:t>
            </a:r>
            <a:r>
              <a:rPr lang="it-IT" sz="1000" b="1" dirty="0">
                <a:latin typeface="Thaoma"/>
              </a:rPr>
              <a:t>.</a:t>
            </a: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452075" y="187574"/>
            <a:ext cx="2335401" cy="2169864"/>
          </a:xfrm>
          <a:prstGeom prst="ellipse">
            <a:avLst/>
          </a:prstGeom>
          <a:ln w="381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7382"/>
                </a:gs>
                <a:gs pos="83000">
                  <a:srgbClr val="00A9C0"/>
                </a:gs>
                <a:gs pos="100000">
                  <a:srgbClr val="BDF7FF"/>
                </a:gs>
              </a:gsLst>
              <a:lin ang="5400000" scaled="1"/>
            </a:gradFill>
          </a:ln>
          <a:effectLst>
            <a:softEdge rad="2540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bevelT w="0" h="0"/>
            <a:contourClr>
              <a:srgbClr val="333333"/>
            </a:contourClr>
          </a:sp3d>
        </p:spPr>
      </p:pic>
      <p:sp>
        <p:nvSpPr>
          <p:cNvPr id="162" name="Google Shape;162;p6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4;p5">
            <a:extLst>
              <a:ext uri="{FF2B5EF4-FFF2-40B4-BE49-F238E27FC236}">
                <a16:creationId xmlns:a16="http://schemas.microsoft.com/office/drawing/2014/main" id="{5675F8AA-BEBA-88FE-8BB1-3126FDCC09F7}"/>
              </a:ext>
            </a:extLst>
          </p:cNvPr>
          <p:cNvSpPr txBox="1">
            <a:spLocks/>
          </p:cNvSpPr>
          <p:nvPr/>
        </p:nvSpPr>
        <p:spPr>
          <a:xfrm>
            <a:off x="188671" y="92600"/>
            <a:ext cx="6208502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>
              <a:buSzPts val="2000"/>
            </a:pPr>
            <a:r>
              <a:rPr lang="it-IT" dirty="0"/>
              <a:t>Direzione Scientifica</a:t>
            </a:r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820A8D9B-EB53-1CC2-949D-1A7535A44736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899984" y="1113588"/>
            <a:ext cx="7443913" cy="305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Elena Cherubini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1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Psicologa e coordinatrice</a:t>
            </a:r>
            <a:endParaRPr sz="14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Esperienze significative: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Ruolo: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Psicologa, coordinatrice e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content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creator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Nome Azienda: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Empatika Cuore e Mente s.r.l.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Attività Svolte: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Attività di ricerca e sviluppo, attività di gestione e coordinamento, produzione di contenuti e materiali di piattaforma, servizio di supporto psicologico online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Data inizio e data fine: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01/12/2021 - in corso</a:t>
            </a: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Precedentemente: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Educatrice presso Cooperativa sociale, 2021</a:t>
            </a:r>
            <a:endParaRPr dirty="0">
              <a:latin typeface="Tha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Studi: 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Università degli Studi di Padova, laurea in Psicologia a indirizzo Neuroscienze e Riabilitazione </a:t>
            </a:r>
            <a:r>
              <a:rPr lang="it-IT" sz="1000" b="0" i="0" u="none" strike="noStrike" cap="none" dirty="0" err="1">
                <a:solidFill>
                  <a:srgbClr val="000000"/>
                </a:solidFill>
                <a:latin typeface="Thaoma"/>
                <a:sym typeface="Arial"/>
              </a:rPr>
              <a:t>NeuroPsicologica</a:t>
            </a:r>
            <a:r>
              <a:rPr lang="it-IT" sz="10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| A.I.S.P.A., Master biennale in Consulenza sessuale | IEP, Master in Psicologia delle Emergenze Sanitarie</a:t>
            </a:r>
            <a:endParaRPr sz="10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/>
          <a:srcRect l="7475" r="7472" b="5"/>
          <a:stretch/>
        </p:blipFill>
        <p:spPr>
          <a:xfrm>
            <a:off x="6686850" y="129474"/>
            <a:ext cx="1922463" cy="1983186"/>
          </a:xfrm>
          <a:prstGeom prst="ellipse">
            <a:avLst/>
          </a:prstGeom>
          <a:ln w="38100"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7382"/>
                </a:gs>
                <a:gs pos="83000">
                  <a:srgbClr val="00A9C0"/>
                </a:gs>
                <a:gs pos="100000">
                  <a:srgbClr val="BDF7FF"/>
                </a:gs>
              </a:gsLst>
              <a:lin ang="5400000" scaled="1"/>
            </a:gradFill>
          </a:ln>
          <a:effectLst>
            <a:softEdge rad="25400"/>
          </a:effectLst>
          <a:scene3d>
            <a:camera prst="orthographicFront"/>
            <a:lightRig rig="contrasting" dir="t">
              <a:rot lat="0" lon="0" rev="3000000"/>
            </a:lightRig>
          </a:scene3d>
          <a:sp3d>
            <a:bevelT w="0" h="0"/>
            <a:contourClr>
              <a:srgbClr val="333333"/>
            </a:contourClr>
          </a:sp3d>
        </p:spPr>
      </p:pic>
      <p:sp>
        <p:nvSpPr>
          <p:cNvPr id="175" name="Google Shape;175;p7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7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4;p5">
            <a:extLst>
              <a:ext uri="{FF2B5EF4-FFF2-40B4-BE49-F238E27FC236}">
                <a16:creationId xmlns:a16="http://schemas.microsoft.com/office/drawing/2014/main" id="{AE5A0079-6FDC-0E61-7003-4D59200AB89A}"/>
              </a:ext>
            </a:extLst>
          </p:cNvPr>
          <p:cNvSpPr txBox="1">
            <a:spLocks/>
          </p:cNvSpPr>
          <p:nvPr/>
        </p:nvSpPr>
        <p:spPr>
          <a:xfrm>
            <a:off x="188671" y="92600"/>
            <a:ext cx="6208502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>
              <a:buSzPts val="2000"/>
            </a:pPr>
            <a:r>
              <a:rPr lang="it-IT" dirty="0"/>
              <a:t>Direzione Scientifica</a:t>
            </a:r>
          </a:p>
        </p:txBody>
      </p:sp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C939D8EF-5003-2D3D-ADC7-D17258273543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183807" y="75891"/>
            <a:ext cx="368425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it-IT" sz="2000" b="0" i="0" u="none" strike="noStrike" cap="none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Il Team Scientifico</a:t>
            </a:r>
            <a:endParaRPr dirty="0"/>
          </a:p>
        </p:txBody>
      </p:sp>
      <p:pic>
        <p:nvPicPr>
          <p:cNvPr id="183" name="Google Shape;183;p8" descr="Chi siamo - MindCenter by Luca Mazzucchelli"/>
          <p:cNvPicPr preferRelativeResize="0"/>
          <p:nvPr/>
        </p:nvPicPr>
        <p:blipFill rotWithShape="1">
          <a:blip r:embed="rId3">
            <a:alphaModFix/>
          </a:blip>
          <a:srcRect r="18230"/>
          <a:stretch>
            <a:fillRect/>
          </a:stretch>
        </p:blipFill>
        <p:spPr>
          <a:xfrm>
            <a:off x="7523254" y="1862137"/>
            <a:ext cx="1604546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/>
          <p:nvPr/>
        </p:nvSpPr>
        <p:spPr>
          <a:xfrm>
            <a:off x="279918" y="767832"/>
            <a:ext cx="7116245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just">
              <a:buSzPts val="1200"/>
            </a:pPr>
            <a:r>
              <a:rPr lang="it-IT" sz="1200" b="1" dirty="0">
                <a:latin typeface="Thaoma"/>
              </a:rPr>
              <a:t>Team dei Professionisti</a:t>
            </a:r>
          </a:p>
          <a:p>
            <a:pPr lvl="0" algn="just">
              <a:buSzPts val="1200"/>
            </a:pPr>
            <a:endParaRPr lang="it-IT" dirty="0">
              <a:solidFill>
                <a:srgbClr val="263238"/>
              </a:solidFill>
              <a:latin typeface="Thaoma"/>
            </a:endParaRPr>
          </a:p>
          <a:p>
            <a:pPr lvl="0" algn="just">
              <a:buSzPts val="1200"/>
            </a:pPr>
            <a:r>
              <a:rPr lang="it-IT" sz="1200" dirty="0">
                <a:latin typeface="Thaoma"/>
              </a:rPr>
              <a:t>Il </a:t>
            </a:r>
            <a:r>
              <a:rPr lang="it-IT" sz="1200" b="1" dirty="0">
                <a:latin typeface="Thaoma"/>
              </a:rPr>
              <a:t>Team Professionisti </a:t>
            </a:r>
            <a:r>
              <a:rPr lang="it-IT" sz="1200" dirty="0">
                <a:latin typeface="Thaoma"/>
              </a:rPr>
              <a:t>è costituito da </a:t>
            </a:r>
            <a:r>
              <a:rPr lang="it-IT" sz="1200" b="1" dirty="0">
                <a:latin typeface="Thaoma"/>
              </a:rPr>
              <a:t>Psicologi, Psicoterapeuti e Nutrizionisti</a:t>
            </a:r>
            <a:r>
              <a:rPr lang="it-IT" sz="1200" dirty="0">
                <a:latin typeface="Thaoma"/>
              </a:rPr>
              <a:t>, iscritti all’albo.</a:t>
            </a:r>
          </a:p>
          <a:p>
            <a:pPr lvl="0" algn="just">
              <a:buSzPts val="1200"/>
            </a:pPr>
            <a:r>
              <a:rPr lang="it-IT" sz="1200" dirty="0">
                <a:latin typeface="Thaoma"/>
              </a:rPr>
              <a:t>Nell’</a:t>
            </a:r>
            <a:r>
              <a:rPr lang="it-IT" sz="1200" b="1" dirty="0">
                <a:latin typeface="Thaoma"/>
              </a:rPr>
              <a:t>ambito psicologico </a:t>
            </a:r>
            <a:r>
              <a:rPr lang="it-IT" sz="1200" dirty="0">
                <a:latin typeface="Thaoma"/>
              </a:rPr>
              <a:t>sono formati nelle seguenti specialistiche:</a:t>
            </a:r>
          </a:p>
          <a:p>
            <a:pPr lvl="0" algn="just">
              <a:buSzPts val="1200"/>
            </a:pPr>
            <a:r>
              <a:rPr lang="it-IT" sz="1200" dirty="0">
                <a:latin typeface="Thaoma"/>
              </a:rPr>
              <a:t>psicoterapia clinica, psicodinamica, strategica breve, ipnosi </a:t>
            </a:r>
            <a:r>
              <a:rPr lang="it-IT" sz="1200" dirty="0" err="1">
                <a:latin typeface="Thaoma"/>
              </a:rPr>
              <a:t>ericksoniana</a:t>
            </a:r>
            <a:r>
              <a:rPr lang="it-IT" sz="1200" dirty="0">
                <a:latin typeface="Thaoma"/>
              </a:rPr>
              <a:t>, psicosintesi, </a:t>
            </a:r>
            <a:r>
              <a:rPr lang="it-IT" sz="1200" dirty="0" err="1">
                <a:latin typeface="Thaoma"/>
              </a:rPr>
              <a:t>biotransenergetica</a:t>
            </a:r>
            <a:r>
              <a:rPr lang="it-IT" sz="1200" dirty="0">
                <a:latin typeface="Thaoma"/>
              </a:rPr>
              <a:t>, psicologia delle emergenze e sessuologia, disturbi alimentari.</a:t>
            </a:r>
            <a:endParaRPr lang="it-IT" dirty="0">
              <a:solidFill>
                <a:srgbClr val="263238"/>
              </a:solidFill>
              <a:latin typeface="Thaoma"/>
            </a:endParaRPr>
          </a:p>
          <a:p>
            <a:pPr lvl="0" algn="just">
              <a:buSzPts val="1200"/>
            </a:pPr>
            <a:r>
              <a:rPr lang="it-IT" sz="1200" dirty="0">
                <a:latin typeface="Thaoma"/>
              </a:rPr>
              <a:t>Gli specialisti della </a:t>
            </a:r>
            <a:r>
              <a:rPr lang="it-IT" sz="1200" b="1" dirty="0">
                <a:latin typeface="Thaoma"/>
              </a:rPr>
              <a:t>nutrizione</a:t>
            </a:r>
            <a:r>
              <a:rPr lang="it-IT" sz="1200" dirty="0">
                <a:latin typeface="Thaoma"/>
              </a:rPr>
              <a:t>, con Magistrale in nutrizione umana o master in nutrizione clinica, sposano linee guida dell’Ordine e i LARN consigliando  regimi alimentari personalizzati sulle esigenze  dei pazienti e sano stile di vita, connesso al movimento,  seguendo  temi della longevità e della prevenzione alle malattie.</a:t>
            </a:r>
            <a:endParaRPr lang="it-IT" dirty="0">
              <a:solidFill>
                <a:srgbClr val="263238"/>
              </a:solidFill>
              <a:latin typeface="Thaoma"/>
            </a:endParaRPr>
          </a:p>
          <a:p>
            <a:pPr lvl="0" algn="just">
              <a:buSzPts val="1400"/>
            </a:pPr>
            <a:endParaRPr lang="it-IT" dirty="0">
              <a:solidFill>
                <a:srgbClr val="263238"/>
              </a:solidFill>
              <a:latin typeface="Thaoma"/>
            </a:endParaRPr>
          </a:p>
          <a:p>
            <a:pPr lvl="0" algn="just">
              <a:buSzPts val="1200"/>
            </a:pPr>
            <a:r>
              <a:rPr lang="it-IT" sz="1200" dirty="0">
                <a:latin typeface="Thaoma"/>
              </a:rPr>
              <a:t>I Professionisti sono selezionati secondo le linee guida definite da Empatika per il mantenimento di uno standard qualitativo di eccellenza.</a:t>
            </a:r>
            <a:endParaRPr lang="it-IT" dirty="0">
              <a:solidFill>
                <a:srgbClr val="263238"/>
              </a:solidFill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it-IT" sz="1200" b="1"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Team Editoriale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Il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Team Editoriale 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è costituito da Professionisti con specializzazioni in varie aree di psicoterapia e nutrizione.</a:t>
            </a:r>
            <a:endParaRPr sz="14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È guidato nei contenuti e supervisionato dalla Dott.ssa Godi e coordinato dalla Dott.ssa Cherubini relativamente allo sviluppo del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piano editoriale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.</a:t>
            </a:r>
            <a:endParaRPr sz="14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Tutti i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testi e i contenuti sono originali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 e realizzati dal gruppo di lavoro, </a:t>
            </a:r>
            <a:r>
              <a:rPr lang="it-IT" sz="1200" b="1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validati e certificati dalla Direzione Scientifica </a:t>
            </a:r>
            <a:r>
              <a:rPr lang="it-IT" sz="1200" b="0" i="0" u="none" strike="noStrike" cap="none" dirty="0">
                <a:solidFill>
                  <a:srgbClr val="000000"/>
                </a:solidFill>
                <a:latin typeface="Thaoma"/>
                <a:sym typeface="Arial"/>
              </a:rPr>
              <a:t>che ne verifica la coerenza rispetto alle linee guida definite.</a:t>
            </a:r>
            <a:endParaRPr dirty="0">
              <a:latin typeface="Tha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63238"/>
              </a:solidFill>
              <a:latin typeface="Thaoma"/>
              <a:sym typeface="Arial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8579645" y="-112414"/>
            <a:ext cx="678657" cy="67043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32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8" descr="Immagine che contiene testo, pallacanestro, gara di atletica, sport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0146" y="40964"/>
            <a:ext cx="417654" cy="4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D515E26E-ED1D-D39B-D9F6-4D9ED8DE2B03}"/>
              </a:ext>
            </a:extLst>
          </p:cNvPr>
          <p:cNvSpPr txBox="1">
            <a:spLocks/>
          </p:cNvSpPr>
          <p:nvPr/>
        </p:nvSpPr>
        <p:spPr>
          <a:xfrm>
            <a:off x="8573892" y="4749851"/>
            <a:ext cx="379192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2pPr>
            <a:lvl3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3pPr>
            <a:lvl4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4pPr>
            <a:lvl5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5pPr>
            <a:lvl6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6pPr>
            <a:lvl7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7pPr>
            <a:lvl8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8pPr>
            <a:lvl9pPr marL="0" indent="0" algn="r">
              <a:buClr>
                <a:schemeClr val="accent1"/>
              </a:buClr>
              <a:buSzPts val="1300"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r>
              <a:rPr lang="it-IT" dirty="0"/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rdelia template">
  <a:themeElements>
    <a:clrScheme name="Cordelia template">
      <a:dk1>
        <a:srgbClr val="263238"/>
      </a:dk1>
      <a:lt1>
        <a:srgbClr val="381F12"/>
      </a:lt1>
      <a:dk2>
        <a:srgbClr val="A7A7A7"/>
      </a:dk2>
      <a:lt2>
        <a:srgbClr val="535353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delia template">
  <a:themeElements>
    <a:clrScheme name="Cordelia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rdelia template">
    <a:dk1>
      <a:srgbClr val="263238"/>
    </a:dk1>
    <a:lt1>
      <a:srgbClr val="381F12"/>
    </a:lt1>
    <a:dk2>
      <a:srgbClr val="A7A7A7"/>
    </a:dk2>
    <a:lt2>
      <a:srgbClr val="535353"/>
    </a:lt2>
    <a:accent1>
      <a:srgbClr val="0091EA"/>
    </a:accent1>
    <a:accent2>
      <a:srgbClr val="0053A3"/>
    </a:accent2>
    <a:accent3>
      <a:srgbClr val="607D8B"/>
    </a:accent3>
    <a:accent4>
      <a:srgbClr val="CFD8DC"/>
    </a:accent4>
    <a:accent5>
      <a:srgbClr val="ECEFF1"/>
    </a:accent5>
    <a:accent6>
      <a:srgbClr val="ACDBF8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2867</Words>
  <Application>Microsoft Office PowerPoint</Application>
  <PresentationFormat>Presentazione su schermo (16:9)</PresentationFormat>
  <Paragraphs>315</Paragraphs>
  <Slides>30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Arial</vt:lpstr>
      <vt:lpstr>Thaoma</vt:lpstr>
      <vt:lpstr>Roboto Slab</vt:lpstr>
      <vt:lpstr>Verdana</vt:lpstr>
      <vt:lpstr>Tahoma</vt:lpstr>
      <vt:lpstr>Roboto Slab Medium</vt:lpstr>
      <vt:lpstr>Cordelia template</vt:lpstr>
      <vt:lpstr>Empatika C u o r e   e   M e n t 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Direzione Scientifica e il Team</vt:lpstr>
      <vt:lpstr>Presentazione standard di PowerPoint</vt:lpstr>
      <vt:lpstr>Presentazione standard di PowerPoint</vt:lpstr>
      <vt:lpstr>Il Team Scientifico</vt:lpstr>
      <vt:lpstr>Presentazione standard di PowerPoint</vt:lpstr>
      <vt:lpstr>Presentazione standard di PowerPoint</vt:lpstr>
      <vt:lpstr>Presentazione standard di PowerPoint</vt:lpstr>
      <vt:lpstr>Benefici per l’Azienda e per i propri dipendenti</vt:lpstr>
      <vt:lpstr>Presentazione standard di PowerPoint</vt:lpstr>
      <vt:lpstr>La piattaforma Empatika per il benessere psico-fisico: customer experience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Federico Ferriani</dc:creator>
  <cp:lastModifiedBy>luciana zamboni</cp:lastModifiedBy>
  <cp:revision>2</cp:revision>
  <dcterms:modified xsi:type="dcterms:W3CDTF">2026-01-29T18:01:02Z</dcterms:modified>
</cp:coreProperties>
</file>